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262" r:id="rId2"/>
    <p:sldId id="281" r:id="rId3"/>
    <p:sldId id="282" r:id="rId4"/>
    <p:sldId id="256" r:id="rId5"/>
    <p:sldId id="257" r:id="rId6"/>
    <p:sldId id="258" r:id="rId7"/>
    <p:sldId id="259" r:id="rId8"/>
    <p:sldId id="260" r:id="rId9"/>
    <p:sldId id="261" r:id="rId10"/>
    <p:sldId id="272" r:id="rId11"/>
    <p:sldId id="273" r:id="rId12"/>
    <p:sldId id="274" r:id="rId13"/>
    <p:sldId id="275" r:id="rId14"/>
    <p:sldId id="277" r:id="rId15"/>
    <p:sldId id="278" r:id="rId16"/>
    <p:sldId id="279"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09" autoAdjust="0"/>
    <p:restoredTop sz="94667" autoAdjust="0"/>
  </p:normalViewPr>
  <p:slideViewPr>
    <p:cSldViewPr>
      <p:cViewPr varScale="1">
        <p:scale>
          <a:sx n="52" d="100"/>
          <a:sy n="52" d="100"/>
        </p:scale>
        <p:origin x="-1026" y="-96"/>
      </p:cViewPr>
      <p:guideLst>
        <p:guide orient="horz" pos="2160"/>
        <p:guide pos="2880"/>
      </p:guideLst>
    </p:cSldViewPr>
  </p:slideViewPr>
  <p:outlineViewPr>
    <p:cViewPr>
      <p:scale>
        <a:sx n="33" d="100"/>
        <a:sy n="33" d="100"/>
      </p:scale>
      <p:origin x="0" y="69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D3C6E4F-DB0D-46F0-B36F-64992C1A2CA0}" type="datetimeFigureOut">
              <a:rPr lang="ar-SA" smtClean="0"/>
              <a:pPr/>
              <a:t>17/06/31</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6221F41-85E0-4EA3-ACEF-EEA6025463A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46221F41-85E0-4EA3-ACEF-EEA6025463AA}" type="slidenum">
              <a:rPr lang="ar-SA" smtClean="0"/>
              <a:pPr/>
              <a:t>4</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CE418B37-3279-4295-91F0-161C95EEAF8C}" type="datetimeFigureOut">
              <a:rPr lang="ar-SA" smtClean="0"/>
              <a:pPr/>
              <a:t>17/06/31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CE418B37-3279-4295-91F0-161C95EEAF8C}" type="datetimeFigureOut">
              <a:rPr lang="ar-SA" smtClean="0"/>
              <a:pPr/>
              <a:t>17/06/31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CE418B37-3279-4295-91F0-161C95EEAF8C}" type="datetimeFigureOut">
              <a:rPr lang="ar-SA" smtClean="0"/>
              <a:pPr/>
              <a:t>17/06/31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CE418B37-3279-4295-91F0-161C95EEAF8C}" type="datetimeFigureOut">
              <a:rPr lang="ar-SA" smtClean="0"/>
              <a:pPr/>
              <a:t>17/06/31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418B37-3279-4295-91F0-161C95EEAF8C}" type="datetimeFigureOut">
              <a:rPr lang="ar-SA" smtClean="0"/>
              <a:pPr/>
              <a:t>17/06/31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CE418B37-3279-4295-91F0-161C95EEAF8C}" type="datetimeFigureOut">
              <a:rPr lang="ar-SA" smtClean="0"/>
              <a:pPr/>
              <a:t>17/06/31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CE418B37-3279-4295-91F0-161C95EEAF8C}" type="datetimeFigureOut">
              <a:rPr lang="ar-SA" smtClean="0"/>
              <a:pPr/>
              <a:t>17/06/31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CE418B37-3279-4295-91F0-161C95EEAF8C}" type="datetimeFigureOut">
              <a:rPr lang="ar-SA" smtClean="0"/>
              <a:pPr/>
              <a:t>17/06/31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418B37-3279-4295-91F0-161C95EEAF8C}" type="datetimeFigureOut">
              <a:rPr lang="ar-SA" smtClean="0"/>
              <a:pPr/>
              <a:t>17/06/31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18B37-3279-4295-91F0-161C95EEAF8C}" type="datetimeFigureOut">
              <a:rPr lang="ar-SA" smtClean="0"/>
              <a:pPr/>
              <a:t>17/06/31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18B37-3279-4295-91F0-161C95EEAF8C}" type="datetimeFigureOut">
              <a:rPr lang="ar-SA" smtClean="0"/>
              <a:pPr/>
              <a:t>17/06/31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699CE24-14DB-47C0-A7A5-4F515CB536B0}"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E418B37-3279-4295-91F0-161C95EEAF8C}" type="datetimeFigureOut">
              <a:rPr lang="ar-SA" smtClean="0"/>
              <a:pPr/>
              <a:t>17/06/31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699CE24-14DB-47C0-A7A5-4F515CB536B0}"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642918"/>
            <a:ext cx="8229600" cy="5500726"/>
          </a:xfrm>
        </p:spPr>
        <p:txBody>
          <a:bodyPr/>
          <a:lstStyle/>
          <a:p>
            <a:pPr algn="l" rtl="0">
              <a:buNone/>
            </a:pPr>
            <a:r>
              <a:rPr lang="en-US" sz="5400" dirty="0" smtClean="0">
                <a:solidFill>
                  <a:schemeClr val="bg2">
                    <a:lumMod val="75000"/>
                  </a:schemeClr>
                </a:solidFill>
              </a:rPr>
              <a:t>The Fish</a:t>
            </a:r>
            <a:r>
              <a:rPr lang="en-US" dirty="0" smtClean="0">
                <a:solidFill>
                  <a:schemeClr val="bg2">
                    <a:lumMod val="75000"/>
                  </a:schemeClr>
                </a:solidFill>
              </a:rPr>
              <a:t/>
            </a:r>
            <a:br>
              <a:rPr lang="en-US" dirty="0" smtClean="0">
                <a:solidFill>
                  <a:schemeClr val="bg2">
                    <a:lumMod val="75000"/>
                  </a:schemeClr>
                </a:solidFill>
              </a:rPr>
            </a:br>
            <a:r>
              <a:rPr lang="en-US" dirty="0" smtClean="0">
                <a:solidFill>
                  <a:schemeClr val="bg2">
                    <a:lumMod val="75000"/>
                  </a:schemeClr>
                </a:solidFill>
              </a:rPr>
              <a:t>Elizabeth Bishop [1911-1979]</a:t>
            </a:r>
          </a:p>
          <a:p>
            <a:pPr algn="l" rtl="0">
              <a:buNone/>
            </a:pPr>
            <a:endParaRPr lang="en-US" dirty="0">
              <a:solidFill>
                <a:schemeClr val="bg2">
                  <a:lumMod val="75000"/>
                </a:schemeClr>
              </a:solidFill>
            </a:endParaRPr>
          </a:p>
          <a:p>
            <a:pPr algn="l" rtl="0">
              <a:buNone/>
            </a:pPr>
            <a:endParaRPr lang="en-US" dirty="0" smtClean="0">
              <a:solidFill>
                <a:schemeClr val="bg2">
                  <a:lumMod val="75000"/>
                </a:schemeClr>
              </a:solidFill>
            </a:endParaRPr>
          </a:p>
          <a:p>
            <a:pPr algn="l" rtl="0">
              <a:buNone/>
            </a:pPr>
            <a:r>
              <a:rPr lang="en-US" dirty="0" smtClean="0">
                <a:solidFill>
                  <a:schemeClr val="bg2">
                    <a:lumMod val="75000"/>
                  </a:schemeClr>
                </a:solidFill>
              </a:rPr>
              <a:t>Done by:</a:t>
            </a:r>
          </a:p>
          <a:p>
            <a:pPr algn="l" rtl="0">
              <a:buNone/>
            </a:pPr>
            <a:r>
              <a:rPr lang="en-US" dirty="0" smtClean="0">
                <a:solidFill>
                  <a:schemeClr val="bg2">
                    <a:lumMod val="75000"/>
                  </a:schemeClr>
                </a:solidFill>
              </a:rPr>
              <a:t>Ohood AL-Jahdali</a:t>
            </a:r>
          </a:p>
          <a:p>
            <a:pPr algn="l" rtl="0">
              <a:buNone/>
            </a:pPr>
            <a:r>
              <a:rPr lang="en-US" dirty="0" err="1" smtClean="0">
                <a:solidFill>
                  <a:schemeClr val="bg2">
                    <a:lumMod val="75000"/>
                  </a:schemeClr>
                </a:solidFill>
              </a:rPr>
              <a:t>Hanady</a:t>
            </a:r>
            <a:r>
              <a:rPr lang="en-US" dirty="0" smtClean="0">
                <a:solidFill>
                  <a:schemeClr val="bg2">
                    <a:lumMod val="75000"/>
                  </a:schemeClr>
                </a:solidFill>
              </a:rPr>
              <a:t> </a:t>
            </a:r>
            <a:r>
              <a:rPr lang="en-US" dirty="0" err="1" smtClean="0">
                <a:solidFill>
                  <a:schemeClr val="bg2">
                    <a:lumMod val="75000"/>
                  </a:schemeClr>
                </a:solidFill>
              </a:rPr>
              <a:t>Abo-Aseedah</a:t>
            </a:r>
            <a:endParaRPr lang="en-US" dirty="0" smtClean="0">
              <a:solidFill>
                <a:schemeClr val="bg2">
                  <a:lumMod val="75000"/>
                </a:schemeClr>
              </a:solidFill>
            </a:endParaRPr>
          </a:p>
          <a:p>
            <a:pPr algn="l" rtl="0">
              <a:buNone/>
            </a:pPr>
            <a:r>
              <a:rPr lang="en-US" dirty="0" err="1" smtClean="0">
                <a:solidFill>
                  <a:schemeClr val="bg2">
                    <a:lumMod val="75000"/>
                  </a:schemeClr>
                </a:solidFill>
              </a:rPr>
              <a:t>Nahlah</a:t>
            </a:r>
            <a:r>
              <a:rPr lang="en-US" dirty="0" smtClean="0">
                <a:solidFill>
                  <a:schemeClr val="bg2">
                    <a:lumMod val="75000"/>
                  </a:schemeClr>
                </a:solidFill>
              </a:rPr>
              <a:t> Al-</a:t>
            </a:r>
            <a:r>
              <a:rPr lang="en-US" dirty="0" err="1" smtClean="0">
                <a:solidFill>
                  <a:schemeClr val="bg2">
                    <a:lumMod val="75000"/>
                  </a:schemeClr>
                </a:solidFill>
              </a:rPr>
              <a:t>Qahtani</a:t>
            </a:r>
            <a:endParaRPr lang="en-US" dirty="0" smtClean="0">
              <a:solidFill>
                <a:schemeClr val="bg2">
                  <a:lumMod val="75000"/>
                </a:schemeClr>
              </a:solidFill>
            </a:endParaRPr>
          </a:p>
          <a:p>
            <a:pPr algn="l" rtl="0">
              <a:buNone/>
            </a:pPr>
            <a:r>
              <a:rPr lang="en-US" dirty="0" err="1" smtClean="0">
                <a:solidFill>
                  <a:schemeClr val="bg2">
                    <a:lumMod val="75000"/>
                  </a:schemeClr>
                </a:solidFill>
              </a:rPr>
              <a:t>Abeer</a:t>
            </a:r>
            <a:r>
              <a:rPr lang="en-US" dirty="0" smtClean="0">
                <a:solidFill>
                  <a:schemeClr val="bg2">
                    <a:lumMod val="75000"/>
                  </a:schemeClr>
                </a:solidFill>
              </a:rPr>
              <a:t> AL-</a:t>
            </a:r>
            <a:r>
              <a:rPr lang="en-US" dirty="0" err="1" smtClean="0">
                <a:solidFill>
                  <a:schemeClr val="bg2">
                    <a:lumMod val="75000"/>
                  </a:schemeClr>
                </a:solidFill>
              </a:rPr>
              <a:t>Serrehi</a:t>
            </a:r>
            <a:endParaRPr lang="ar-SA" dirty="0">
              <a:solidFill>
                <a:schemeClr val="bg2">
                  <a:lumMod val="75000"/>
                </a:schemeClr>
              </a:solidFill>
            </a:endParaRPr>
          </a:p>
        </p:txBody>
      </p:sp>
      <p:pic>
        <p:nvPicPr>
          <p:cNvPr id="4" name="Picture 3" descr="poet_pic.gif"/>
          <p:cNvPicPr>
            <a:picLocks noChangeAspect="1"/>
          </p:cNvPicPr>
          <p:nvPr/>
        </p:nvPicPr>
        <p:blipFill>
          <a:blip r:embed="rId2" cstate="print"/>
          <a:stretch>
            <a:fillRect/>
          </a:stretch>
        </p:blipFill>
        <p:spPr>
          <a:xfrm rot="20907559">
            <a:off x="5153276" y="2074205"/>
            <a:ext cx="3286148" cy="40005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571472" y="571480"/>
            <a:ext cx="7786742" cy="5509200"/>
          </a:xfrm>
          <a:prstGeom prst="rect">
            <a:avLst/>
          </a:prstGeom>
          <a:noFill/>
          <a:ln w="9525">
            <a:noFill/>
            <a:miter lim="800000"/>
            <a:headEnd/>
            <a:tailEnd/>
          </a:ln>
          <a:effectLst/>
        </p:spPr>
        <p:txBody>
          <a:bodyPr wrap="square">
            <a:spAutoFit/>
          </a:bodyPr>
          <a:lstStyle/>
          <a:p>
            <a:pPr algn="l">
              <a:spcBef>
                <a:spcPct val="50000"/>
              </a:spcBef>
            </a:pPr>
            <a:r>
              <a:rPr lang="en-US" sz="3200" b="1" dirty="0" smtClean="0">
                <a:solidFill>
                  <a:schemeClr val="accent2"/>
                </a:solidFill>
              </a:rPr>
              <a:t>                                </a:t>
            </a:r>
            <a:r>
              <a:rPr lang="en-US" sz="4800" b="1" dirty="0" smtClean="0">
                <a:solidFill>
                  <a:schemeClr val="accent2"/>
                </a:solidFill>
              </a:rPr>
              <a:t>Themes</a:t>
            </a:r>
            <a:endParaRPr lang="en-US" sz="4800" b="1" dirty="0" smtClean="0"/>
          </a:p>
          <a:p>
            <a:pPr algn="l">
              <a:spcBef>
                <a:spcPct val="50000"/>
              </a:spcBef>
            </a:pPr>
            <a:r>
              <a:rPr lang="en-US" sz="3200" b="1" dirty="0" smtClean="0"/>
              <a:t>The </a:t>
            </a:r>
            <a:r>
              <a:rPr lang="en-US" sz="3200" b="1" dirty="0"/>
              <a:t>poem shows that nature’s creatures are like humans in their ability to suffer and learn from that </a:t>
            </a:r>
            <a:r>
              <a:rPr lang="en-US" sz="3200" b="1" dirty="0" smtClean="0"/>
              <a:t>suffering</a:t>
            </a:r>
            <a:r>
              <a:rPr lang="ar-SA" sz="3200" b="1" dirty="0" smtClean="0">
                <a:solidFill>
                  <a:srgbClr val="FF5050"/>
                </a:solidFill>
              </a:rPr>
              <a:t> </a:t>
            </a:r>
            <a:r>
              <a:rPr lang="ar-SA" sz="3200" b="1" dirty="0">
                <a:solidFill>
                  <a:srgbClr val="FF5050"/>
                </a:solidFill>
              </a:rPr>
              <a:t/>
            </a:r>
            <a:br>
              <a:rPr lang="ar-SA" sz="3200" b="1" dirty="0">
                <a:solidFill>
                  <a:srgbClr val="FF5050"/>
                </a:solidFill>
              </a:rPr>
            </a:br>
            <a:r>
              <a:rPr lang="ar-SA" sz="3200" b="1" dirty="0">
                <a:solidFill>
                  <a:srgbClr val="FF5050"/>
                </a:solidFill>
              </a:rPr>
              <a:t> </a:t>
            </a:r>
            <a:r>
              <a:rPr lang="en-US" sz="3200" b="1" dirty="0">
                <a:solidFill>
                  <a:schemeClr val="accent2"/>
                </a:solidFill>
              </a:rPr>
              <a:t>a five-haired beard of wisdom</a:t>
            </a:r>
            <a:r>
              <a:rPr lang="ar-SA" sz="3200" b="1" dirty="0">
                <a:solidFill>
                  <a:schemeClr val="accent2"/>
                </a:solidFill>
              </a:rPr>
              <a:t/>
            </a:r>
            <a:br>
              <a:rPr lang="ar-SA" sz="3200" b="1" dirty="0">
                <a:solidFill>
                  <a:schemeClr val="accent2"/>
                </a:solidFill>
              </a:rPr>
            </a:br>
            <a:r>
              <a:rPr lang="en-US" sz="3200" b="1" dirty="0">
                <a:solidFill>
                  <a:schemeClr val="accent2"/>
                </a:solidFill>
              </a:rPr>
              <a:t>trailing from his aching </a:t>
            </a:r>
            <a:r>
              <a:rPr lang="en-US" sz="3200" b="1" dirty="0" smtClean="0">
                <a:solidFill>
                  <a:schemeClr val="accent2"/>
                </a:solidFill>
              </a:rPr>
              <a:t>jaw</a:t>
            </a:r>
            <a:r>
              <a:rPr lang="ar-SA" sz="3200" b="1" dirty="0" smtClean="0"/>
              <a:t> </a:t>
            </a:r>
            <a:r>
              <a:rPr lang="ar-SA" sz="3200" b="1" dirty="0"/>
              <a:t/>
            </a:r>
            <a:br>
              <a:rPr lang="ar-SA" sz="3200" b="1" dirty="0"/>
            </a:br>
            <a:r>
              <a:rPr lang="en-US" sz="3200" b="1" dirty="0"/>
              <a:t>The word ‘wisdom’ shows that the fish has got wise from its struggles. It was like Bishop because it had grown tired of fighting for its life..</a:t>
            </a:r>
            <a:r>
              <a:rPr lang="ar-SA" dirty="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323850" y="476250"/>
            <a:ext cx="8424863" cy="4999038"/>
          </a:xfrm>
          <a:prstGeom prst="rect">
            <a:avLst/>
          </a:prstGeom>
          <a:noFill/>
          <a:ln w="9525">
            <a:noFill/>
            <a:miter lim="800000"/>
            <a:headEnd/>
            <a:tailEnd/>
          </a:ln>
          <a:effectLst/>
        </p:spPr>
        <p:txBody>
          <a:bodyPr>
            <a:spAutoFit/>
          </a:bodyPr>
          <a:lstStyle/>
          <a:p>
            <a:pPr>
              <a:spcBef>
                <a:spcPct val="50000"/>
              </a:spcBef>
            </a:pPr>
            <a:endParaRPr lang="ar-SA"/>
          </a:p>
          <a:p>
            <a:pPr algn="l">
              <a:spcBef>
                <a:spcPct val="50000"/>
              </a:spcBef>
            </a:pPr>
            <a:r>
              <a:rPr lang="en-US" sz="3200" b="1"/>
              <a:t>The theme of this poem is admiration for a survivor of life’s battles</a:t>
            </a:r>
            <a:endParaRPr lang="ar-SA" sz="3200" b="1"/>
          </a:p>
          <a:p>
            <a:pPr algn="l">
              <a:spcBef>
                <a:spcPct val="50000"/>
              </a:spcBef>
            </a:pPr>
            <a:r>
              <a:rPr lang="ar-SA" sz="3200" b="1"/>
              <a:t/>
            </a:r>
            <a:br>
              <a:rPr lang="ar-SA" sz="3200" b="1"/>
            </a:br>
            <a:r>
              <a:rPr lang="ar-SA" sz="3200" b="1">
                <a:solidFill>
                  <a:schemeClr val="accent2"/>
                </a:solidFill>
              </a:rPr>
              <a:t>‘</a:t>
            </a:r>
            <a:r>
              <a:rPr lang="en-US" sz="3200" b="1">
                <a:solidFill>
                  <a:schemeClr val="accent2"/>
                </a:solidFill>
              </a:rPr>
              <a:t>Like medals with their ribbons</a:t>
            </a:r>
          </a:p>
          <a:p>
            <a:pPr algn="l">
              <a:spcBef>
                <a:spcPct val="50000"/>
              </a:spcBef>
            </a:pPr>
            <a:r>
              <a:rPr lang="ar-SA" sz="3200" b="1"/>
              <a:t/>
            </a:r>
            <a:br>
              <a:rPr lang="ar-SA" sz="3200" b="1"/>
            </a:br>
            <a:r>
              <a:rPr lang="en-US" sz="3200" b="1"/>
              <a:t>Broken fish lines are not medals. But Bishop felt they were like war medals on this old fish ..</a:t>
            </a:r>
            <a:r>
              <a:rPr lang="ar-SA"/>
              <a:t>. </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468313" y="476250"/>
            <a:ext cx="8064500" cy="4999038"/>
          </a:xfrm>
          <a:prstGeom prst="rect">
            <a:avLst/>
          </a:prstGeom>
          <a:noFill/>
          <a:ln w="9525">
            <a:noFill/>
            <a:miter lim="800000"/>
            <a:headEnd/>
            <a:tailEnd/>
          </a:ln>
          <a:effectLst/>
        </p:spPr>
        <p:txBody>
          <a:bodyPr>
            <a:spAutoFit/>
          </a:bodyPr>
          <a:lstStyle/>
          <a:p>
            <a:pPr algn="l">
              <a:spcBef>
                <a:spcPct val="50000"/>
              </a:spcBef>
            </a:pPr>
            <a:endParaRPr lang="ar-SA" dirty="0"/>
          </a:p>
          <a:p>
            <a:pPr algn="l">
              <a:spcBef>
                <a:spcPct val="50000"/>
              </a:spcBef>
            </a:pPr>
            <a:r>
              <a:rPr lang="en-US" sz="3200" b="1" dirty="0"/>
              <a:t>The poet portrays her respect for a brave and honorable fish</a:t>
            </a:r>
          </a:p>
          <a:p>
            <a:pPr algn="l">
              <a:spcBef>
                <a:spcPct val="50000"/>
              </a:spcBef>
            </a:pPr>
            <a:r>
              <a:rPr lang="ar-SA" sz="3200" b="1" dirty="0"/>
              <a:t> </a:t>
            </a:r>
            <a:br>
              <a:rPr lang="ar-SA" sz="3200" b="1" dirty="0"/>
            </a:br>
            <a:r>
              <a:rPr lang="ar-SA" sz="3200" b="1" dirty="0"/>
              <a:t>‘</a:t>
            </a:r>
            <a:r>
              <a:rPr lang="en-US" sz="3200" b="1" dirty="0">
                <a:solidFill>
                  <a:schemeClr val="accent2"/>
                </a:solidFill>
              </a:rPr>
              <a:t>I caught a tremendous fish</a:t>
            </a:r>
            <a:r>
              <a:rPr lang="ar-SA" sz="3200" b="1" dirty="0">
                <a:solidFill>
                  <a:schemeClr val="accent2"/>
                </a:solidFill>
              </a:rPr>
              <a:t/>
            </a:r>
            <a:br>
              <a:rPr lang="ar-SA" sz="3200" b="1" dirty="0">
                <a:solidFill>
                  <a:schemeClr val="accent2"/>
                </a:solidFill>
              </a:rPr>
            </a:br>
            <a:r>
              <a:rPr lang="en-US" sz="3200" b="1" dirty="0">
                <a:solidFill>
                  <a:schemeClr val="accent2"/>
                </a:solidFill>
              </a:rPr>
              <a:t>and held him beside the boat</a:t>
            </a:r>
          </a:p>
          <a:p>
            <a:pPr algn="l">
              <a:spcBef>
                <a:spcPct val="50000"/>
              </a:spcBef>
            </a:pPr>
            <a:r>
              <a:rPr lang="ar-SA" sz="3200" b="1" dirty="0"/>
              <a:t> </a:t>
            </a:r>
            <a:br>
              <a:rPr lang="ar-SA" sz="3200" b="1" dirty="0"/>
            </a:br>
            <a:r>
              <a:rPr lang="en-US" sz="3200" b="1" dirty="0"/>
              <a:t>She couldn’t bring herself to complete the capture of the fish</a:t>
            </a:r>
            <a:r>
              <a:rPr lang="ar-SA" dirty="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468313" y="549275"/>
            <a:ext cx="8280400" cy="366713"/>
          </a:xfrm>
          <a:prstGeom prst="rect">
            <a:avLst/>
          </a:prstGeom>
          <a:noFill/>
          <a:ln w="9525">
            <a:noFill/>
            <a:miter lim="800000"/>
            <a:headEnd/>
            <a:tailEnd/>
          </a:ln>
          <a:effectLst/>
        </p:spPr>
        <p:txBody>
          <a:bodyPr>
            <a:spAutoFit/>
          </a:bodyPr>
          <a:lstStyle/>
          <a:p>
            <a:pPr>
              <a:spcBef>
                <a:spcPct val="50000"/>
              </a:spcBef>
            </a:pPr>
            <a:endParaRPr lang="ar-SA"/>
          </a:p>
        </p:txBody>
      </p:sp>
      <p:sp>
        <p:nvSpPr>
          <p:cNvPr id="7173" name="Text Box 5"/>
          <p:cNvSpPr txBox="1">
            <a:spLocks noChangeArrowheads="1"/>
          </p:cNvSpPr>
          <p:nvPr/>
        </p:nvSpPr>
        <p:spPr bwMode="auto">
          <a:xfrm>
            <a:off x="395288" y="0"/>
            <a:ext cx="8207375" cy="6002338"/>
          </a:xfrm>
          <a:prstGeom prst="rect">
            <a:avLst/>
          </a:prstGeom>
          <a:noFill/>
          <a:ln w="9525">
            <a:noFill/>
            <a:miter lim="800000"/>
            <a:headEnd/>
            <a:tailEnd/>
          </a:ln>
          <a:effectLst/>
        </p:spPr>
        <p:txBody>
          <a:bodyPr>
            <a:spAutoFit/>
          </a:bodyPr>
          <a:lstStyle/>
          <a:p>
            <a:endParaRPr lang="ar-SA"/>
          </a:p>
          <a:p>
            <a:endParaRPr lang="ar-SA"/>
          </a:p>
          <a:p>
            <a:pPr algn="l"/>
            <a:r>
              <a:rPr lang="en-US" sz="3200" b="1"/>
              <a:t>The poet shows mercy in dealing with a powerless fish:</a:t>
            </a:r>
            <a:endParaRPr lang="ar-SA" sz="3200" b="1"/>
          </a:p>
          <a:p>
            <a:pPr algn="l"/>
            <a:r>
              <a:rPr lang="ar-SA" sz="3200" b="1"/>
              <a:t/>
            </a:r>
            <a:br>
              <a:rPr lang="ar-SA" sz="3200" b="1"/>
            </a:br>
            <a:r>
              <a:rPr lang="en-US" sz="3200" b="1"/>
              <a:t>‘</a:t>
            </a:r>
            <a:r>
              <a:rPr lang="en-US" sz="3200" b="1">
                <a:solidFill>
                  <a:schemeClr val="accent2"/>
                </a:solidFill>
              </a:rPr>
              <a:t>and held him beside the boat half out of water</a:t>
            </a:r>
          </a:p>
          <a:p>
            <a:pPr algn="l"/>
            <a:r>
              <a:rPr lang="ar-SA" sz="3200" b="1"/>
              <a:t>’.</a:t>
            </a:r>
          </a:p>
          <a:p>
            <a:pPr algn="l"/>
            <a:r>
              <a:rPr lang="en-US" sz="3200" b="1"/>
              <a:t>The poet shows her ability to sympathies with nature:</a:t>
            </a:r>
            <a:endParaRPr lang="ar-SA" sz="3200" b="1"/>
          </a:p>
          <a:p>
            <a:pPr algn="l"/>
            <a:r>
              <a:rPr lang="ar-SA" sz="3200" b="1"/>
              <a:t/>
            </a:r>
            <a:br>
              <a:rPr lang="ar-SA" sz="3200" b="1"/>
            </a:br>
            <a:r>
              <a:rPr lang="en-US" sz="3200" b="1"/>
              <a:t>‘</a:t>
            </a:r>
            <a:r>
              <a:rPr lang="en-US" sz="3200" b="1">
                <a:solidFill>
                  <a:schemeClr val="accent2"/>
                </a:solidFill>
              </a:rPr>
              <a:t>While his gills were breathing in the terrible oxygen</a:t>
            </a:r>
            <a:r>
              <a:rPr lang="ar-SA"/>
              <a:t>’.</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571472" y="1643050"/>
            <a:ext cx="7848600" cy="4789488"/>
          </a:xfrm>
          <a:prstGeom prst="rect">
            <a:avLst/>
          </a:prstGeom>
          <a:noFill/>
          <a:ln w="9525">
            <a:noFill/>
            <a:miter lim="800000"/>
            <a:headEnd/>
            <a:tailEnd/>
          </a:ln>
          <a:effectLst/>
        </p:spPr>
        <p:txBody>
          <a:bodyPr>
            <a:spAutoFit/>
          </a:bodyPr>
          <a:lstStyle/>
          <a:p>
            <a:pPr algn="l">
              <a:spcBef>
                <a:spcPct val="50000"/>
              </a:spcBef>
            </a:pPr>
            <a:r>
              <a:rPr lang="en-US" sz="2800" b="1" dirty="0"/>
              <a:t>The images are mainly factual in this poem. The poem recalls accurately an event that happened in 1938. The poem refers to nearly thirty facts of Bishop’s fishing trip. The poem contains fourteen imaginative images</a:t>
            </a:r>
            <a:r>
              <a:rPr lang="ar-SA" sz="2800" b="1" dirty="0"/>
              <a:t/>
            </a:r>
            <a:br>
              <a:rPr lang="ar-SA" sz="2800" b="1" dirty="0"/>
            </a:br>
            <a:r>
              <a:rPr lang="en-US" sz="2800" b="1" dirty="0"/>
              <a:t>About one third of the images are imaginative, two thirds are factual</a:t>
            </a:r>
            <a:r>
              <a:rPr lang="ar-SA" sz="2800" b="1" dirty="0"/>
              <a:t/>
            </a:r>
            <a:br>
              <a:rPr lang="ar-SA" sz="2800" b="1" dirty="0"/>
            </a:br>
            <a:r>
              <a:rPr lang="en-US" sz="2800" b="1" dirty="0"/>
              <a:t>The imaginative images contain comparisons..</a:t>
            </a:r>
            <a:r>
              <a:rPr lang="ar-SA" sz="2800" b="1" dirty="0"/>
              <a:t/>
            </a:r>
            <a:br>
              <a:rPr lang="ar-SA" sz="2800" b="1" dirty="0"/>
            </a:br>
            <a:r>
              <a:rPr lang="en-US" sz="2800" b="1" dirty="0"/>
              <a:t>The central image is of the poet holding a fish beside her rented boat..</a:t>
            </a:r>
            <a:r>
              <a:rPr lang="ar-SA" dirty="0"/>
              <a:t>. </a:t>
            </a:r>
            <a:endParaRPr lang="en-US" dirty="0"/>
          </a:p>
        </p:txBody>
      </p:sp>
      <p:sp>
        <p:nvSpPr>
          <p:cNvPr id="3" name="Text Box 4"/>
          <p:cNvSpPr txBox="1">
            <a:spLocks noChangeArrowheads="1"/>
          </p:cNvSpPr>
          <p:nvPr/>
        </p:nvSpPr>
        <p:spPr bwMode="auto">
          <a:xfrm>
            <a:off x="2000232" y="500042"/>
            <a:ext cx="5281590" cy="923330"/>
          </a:xfrm>
          <a:prstGeom prst="rect">
            <a:avLst/>
          </a:prstGeom>
          <a:noFill/>
          <a:ln w="9525">
            <a:noFill/>
            <a:miter lim="800000"/>
            <a:headEnd/>
            <a:tailEnd/>
          </a:ln>
          <a:effectLst/>
        </p:spPr>
        <p:txBody>
          <a:bodyPr wrap="square">
            <a:spAutoFit/>
          </a:bodyPr>
          <a:lstStyle/>
          <a:p>
            <a:pPr algn="ctr">
              <a:spcBef>
                <a:spcPct val="50000"/>
              </a:spcBef>
            </a:pPr>
            <a:r>
              <a:rPr lang="en-US" sz="5400" b="1" dirty="0" smtClean="0">
                <a:solidFill>
                  <a:schemeClr val="accent2"/>
                </a:solidFill>
              </a:rPr>
              <a:t>Imagery</a:t>
            </a:r>
            <a:endParaRPr lang="en-US" sz="5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323850" y="476250"/>
            <a:ext cx="8424863" cy="6340197"/>
          </a:xfrm>
          <a:prstGeom prst="rect">
            <a:avLst/>
          </a:prstGeom>
          <a:noFill/>
          <a:ln w="9525">
            <a:noFill/>
            <a:miter lim="800000"/>
            <a:headEnd/>
            <a:tailEnd/>
          </a:ln>
          <a:effectLst/>
        </p:spPr>
        <p:txBody>
          <a:bodyPr>
            <a:spAutoFit/>
          </a:bodyPr>
          <a:lstStyle/>
          <a:p>
            <a:pPr algn="l">
              <a:spcBef>
                <a:spcPct val="50000"/>
              </a:spcBef>
            </a:pPr>
            <a:r>
              <a:rPr lang="en-US" sz="2800" b="1" dirty="0">
                <a:solidFill>
                  <a:schemeClr val="accent2"/>
                </a:solidFill>
              </a:rPr>
              <a:t>There are three main groups of factual images :</a:t>
            </a:r>
          </a:p>
          <a:p>
            <a:pPr algn="l">
              <a:spcBef>
                <a:spcPct val="50000"/>
              </a:spcBef>
            </a:pPr>
            <a:r>
              <a:rPr lang="en-US" sz="2800" dirty="0"/>
              <a:t>The first group contains thirteen physical images of the fish:</a:t>
            </a:r>
            <a:br>
              <a:rPr lang="en-US" sz="2800" dirty="0"/>
            </a:br>
            <a:r>
              <a:rPr lang="en-US" sz="2800" dirty="0"/>
              <a:t>‘tremendous fish…</a:t>
            </a:r>
            <a:br>
              <a:rPr lang="en-US" sz="2800" dirty="0"/>
            </a:br>
            <a:r>
              <a:rPr lang="en-US" sz="2800" dirty="0"/>
              <a:t>mouth…</a:t>
            </a:r>
            <a:br>
              <a:rPr lang="en-US" sz="2800" dirty="0"/>
            </a:br>
            <a:r>
              <a:rPr lang="en-US" sz="2800" dirty="0"/>
              <a:t>brown skin … </a:t>
            </a:r>
          </a:p>
          <a:p>
            <a:pPr algn="l">
              <a:spcBef>
                <a:spcPct val="50000"/>
              </a:spcBef>
            </a:pPr>
            <a:r>
              <a:rPr lang="en-US" sz="2800" dirty="0"/>
              <a:t>The second group contains seven factual images of the boat:</a:t>
            </a:r>
            <a:br>
              <a:rPr lang="en-US" sz="2800" dirty="0"/>
            </a:br>
            <a:r>
              <a:rPr lang="en-US" sz="2800" dirty="0"/>
              <a:t>‘ beside the boat…</a:t>
            </a:r>
            <a:br>
              <a:rPr lang="en-US" sz="2800" dirty="0"/>
            </a:br>
            <a:r>
              <a:rPr lang="en-US" sz="2800" dirty="0"/>
              <a:t>the little rented boat… </a:t>
            </a:r>
          </a:p>
          <a:p>
            <a:pPr algn="l">
              <a:spcBef>
                <a:spcPct val="50000"/>
              </a:spcBef>
            </a:pPr>
            <a:r>
              <a:rPr lang="en-US" sz="2800" dirty="0"/>
              <a:t>The third group contains seven factual images of fishing</a:t>
            </a:r>
            <a:r>
              <a:rPr lang="ar-SA" sz="2800" dirty="0"/>
              <a:t>:</a:t>
            </a:r>
            <a:br>
              <a:rPr lang="ar-SA" sz="2800" dirty="0"/>
            </a:br>
            <a:r>
              <a:rPr lang="ar-SA" sz="2800" dirty="0"/>
              <a:t>‘ </a:t>
            </a:r>
            <a:r>
              <a:rPr lang="en-US" sz="2800" dirty="0"/>
              <a:t>my hook fast in a corner of his mouth</a:t>
            </a:r>
            <a:r>
              <a:rPr lang="ar-SA" sz="2800" dirty="0"/>
              <a:t>…</a:t>
            </a:r>
            <a:br>
              <a:rPr lang="ar-SA" sz="2800" dirty="0"/>
            </a:br>
            <a:r>
              <a:rPr lang="en-US" sz="2800" dirty="0"/>
              <a:t>five old pieces of fish-line</a:t>
            </a:r>
            <a:r>
              <a:rPr lang="ar-SA" dirty="0"/>
              <a:t>… .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250825" y="-171450"/>
            <a:ext cx="8280400" cy="6621463"/>
          </a:xfrm>
          <a:prstGeom prst="rect">
            <a:avLst/>
          </a:prstGeom>
          <a:noFill/>
          <a:ln w="9525">
            <a:noFill/>
            <a:miter lim="800000"/>
            <a:headEnd/>
            <a:tailEnd/>
          </a:ln>
          <a:effectLst/>
        </p:spPr>
        <p:txBody>
          <a:bodyPr>
            <a:spAutoFit/>
          </a:bodyPr>
          <a:lstStyle/>
          <a:p>
            <a:pPr algn="l">
              <a:spcBef>
                <a:spcPct val="50000"/>
              </a:spcBef>
            </a:pPr>
            <a:endParaRPr lang="en-US"/>
          </a:p>
          <a:p>
            <a:pPr algn="l">
              <a:spcBef>
                <a:spcPct val="50000"/>
              </a:spcBef>
            </a:pPr>
            <a:r>
              <a:rPr lang="en-US" sz="2400" b="1"/>
              <a:t>There are seven metaphors in the poem. A metaphor is a comparison image. A metaphor compares two different things in order to illustrate one of them ..</a:t>
            </a:r>
          </a:p>
          <a:p>
            <a:pPr algn="l">
              <a:spcBef>
                <a:spcPct val="50000"/>
              </a:spcBef>
            </a:pPr>
            <a:r>
              <a:rPr lang="en-US" sz="2400">
                <a:solidFill>
                  <a:schemeClr val="accent2"/>
                </a:solidFill>
              </a:rPr>
              <a:t>**venerable</a:t>
            </a:r>
            <a:r>
              <a:rPr lang="ar-SA" sz="2400"/>
              <a:t> …’</a:t>
            </a:r>
            <a:br>
              <a:rPr lang="ar-SA" sz="2400"/>
            </a:br>
            <a:r>
              <a:rPr lang="ar-SA" sz="2400"/>
              <a:t>[</a:t>
            </a:r>
            <a:r>
              <a:rPr lang="en-US" sz="2400"/>
              <a:t>A metaphor that compares a thing such as a fish to a holy person is called personification…</a:t>
            </a:r>
          </a:p>
          <a:p>
            <a:pPr algn="l">
              <a:spcBef>
                <a:spcPct val="50000"/>
              </a:spcBef>
            </a:pPr>
            <a:r>
              <a:rPr lang="en-US" sz="2400"/>
              <a:t>**</a:t>
            </a:r>
            <a:r>
              <a:rPr lang="en-US" sz="2400">
                <a:solidFill>
                  <a:schemeClr val="accent2"/>
                </a:solidFill>
              </a:rPr>
              <a:t>seen through the lenses of old scratched isinglass…’</a:t>
            </a:r>
            <a:r>
              <a:rPr lang="en-US" sz="2400"/>
              <a:t/>
            </a:r>
            <a:br>
              <a:rPr lang="en-US" sz="2400"/>
            </a:br>
            <a:r>
              <a:rPr lang="en-US" sz="2400"/>
              <a:t>[In this metaphor, Bishop makes a strange comparison of the fish’s eyes to white glass that doesn’t let light through. She based this unclear metaphor on something she had seen in her own life.]</a:t>
            </a:r>
            <a:r>
              <a:rPr lang="en-US"/>
              <a:t> </a:t>
            </a:r>
          </a:p>
          <a:p>
            <a:pPr algn="l">
              <a:spcBef>
                <a:spcPct val="50000"/>
              </a:spcBef>
            </a:pPr>
            <a:r>
              <a:rPr lang="en-US" sz="2400">
                <a:solidFill>
                  <a:schemeClr val="accent2"/>
                </a:solidFill>
              </a:rPr>
              <a:t>**victory filled up the little rented boat…’</a:t>
            </a:r>
            <a:r>
              <a:rPr lang="en-US" sz="2400"/>
              <a:t/>
            </a:r>
            <a:br>
              <a:rPr lang="en-US" sz="2400"/>
            </a:br>
            <a:r>
              <a:rPr lang="en-US" sz="2400"/>
              <a:t>[This is an interesting metaphor. It compares a thought such as ‘victory’ to a physical material that fills a boat.]</a:t>
            </a:r>
            <a:r>
              <a:rPr lang="en-US"/>
              <a:t> </a:t>
            </a:r>
            <a:endParaRPr lang="en-US" sz="2400"/>
          </a:p>
          <a:p>
            <a:pPr algn="l">
              <a:spcBef>
                <a:spcPct val="50000"/>
              </a:spcBef>
            </a:pPr>
            <a:r>
              <a:rPr lang="ar-SA"/>
              <a:t>. </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chemeClr val="bg2">
                    <a:lumMod val="50000"/>
                  </a:schemeClr>
                </a:solidFill>
              </a:rPr>
              <a:t>The fish</a:t>
            </a:r>
            <a:endParaRPr lang="ar-SA" dirty="0">
              <a:solidFill>
                <a:schemeClr val="bg2">
                  <a:lumMod val="50000"/>
                </a:schemeClr>
              </a:solidFill>
            </a:endParaRPr>
          </a:p>
        </p:txBody>
      </p:sp>
      <p:sp>
        <p:nvSpPr>
          <p:cNvPr id="7" name="Content Placeholder 6"/>
          <p:cNvSpPr>
            <a:spLocks noGrp="1"/>
          </p:cNvSpPr>
          <p:nvPr>
            <p:ph sz="half" idx="1"/>
          </p:nvPr>
        </p:nvSpPr>
        <p:spPr>
          <a:xfrm>
            <a:off x="457200" y="1571612"/>
            <a:ext cx="4038600" cy="4554551"/>
          </a:xfrm>
        </p:spPr>
        <p:txBody>
          <a:bodyPr>
            <a:normAutofit fontScale="70000" lnSpcReduction="20000"/>
          </a:bodyPr>
          <a:lstStyle/>
          <a:p>
            <a:pPr algn="l" rtl="0">
              <a:buNone/>
            </a:pPr>
            <a:r>
              <a:rPr lang="en-US" dirty="0" smtClean="0">
                <a:solidFill>
                  <a:schemeClr val="bg1">
                    <a:lumMod val="65000"/>
                  </a:schemeClr>
                </a:solidFill>
              </a:rPr>
              <a:t>       I caught a tremendous fish </a:t>
            </a:r>
            <a:br>
              <a:rPr lang="en-US" dirty="0" smtClean="0">
                <a:solidFill>
                  <a:schemeClr val="bg1">
                    <a:lumMod val="65000"/>
                  </a:schemeClr>
                </a:solidFill>
              </a:rPr>
            </a:br>
            <a:r>
              <a:rPr lang="en-US" dirty="0" smtClean="0">
                <a:solidFill>
                  <a:schemeClr val="bg1">
                    <a:lumMod val="65000"/>
                  </a:schemeClr>
                </a:solidFill>
              </a:rPr>
              <a:t>and held him beside the boat </a:t>
            </a:r>
            <a:br>
              <a:rPr lang="en-US" dirty="0" smtClean="0">
                <a:solidFill>
                  <a:schemeClr val="bg1">
                    <a:lumMod val="65000"/>
                  </a:schemeClr>
                </a:solidFill>
              </a:rPr>
            </a:br>
            <a:r>
              <a:rPr lang="en-US" dirty="0" smtClean="0">
                <a:solidFill>
                  <a:schemeClr val="bg1">
                    <a:lumMod val="65000"/>
                  </a:schemeClr>
                </a:solidFill>
              </a:rPr>
              <a:t>half out of water, with my hook </a:t>
            </a:r>
            <a:br>
              <a:rPr lang="en-US" dirty="0" smtClean="0">
                <a:solidFill>
                  <a:schemeClr val="bg1">
                    <a:lumMod val="65000"/>
                  </a:schemeClr>
                </a:solidFill>
              </a:rPr>
            </a:br>
            <a:r>
              <a:rPr lang="en-US" dirty="0" smtClean="0">
                <a:solidFill>
                  <a:schemeClr val="bg1">
                    <a:lumMod val="65000"/>
                  </a:schemeClr>
                </a:solidFill>
              </a:rPr>
              <a:t>fast in a corner of its mouth. </a:t>
            </a:r>
            <a:br>
              <a:rPr lang="en-US" dirty="0" smtClean="0">
                <a:solidFill>
                  <a:schemeClr val="bg1">
                    <a:lumMod val="65000"/>
                  </a:schemeClr>
                </a:solidFill>
              </a:rPr>
            </a:br>
            <a:r>
              <a:rPr lang="en-US" dirty="0" smtClean="0">
                <a:solidFill>
                  <a:schemeClr val="bg1">
                    <a:lumMod val="65000"/>
                  </a:schemeClr>
                </a:solidFill>
              </a:rPr>
              <a:t>He didn’t fight. </a:t>
            </a:r>
            <a:br>
              <a:rPr lang="en-US" dirty="0" smtClean="0">
                <a:solidFill>
                  <a:schemeClr val="bg1">
                    <a:lumMod val="65000"/>
                  </a:schemeClr>
                </a:solidFill>
              </a:rPr>
            </a:br>
            <a:r>
              <a:rPr lang="en-US" dirty="0" smtClean="0">
                <a:solidFill>
                  <a:schemeClr val="bg1">
                    <a:lumMod val="65000"/>
                  </a:schemeClr>
                </a:solidFill>
              </a:rPr>
              <a:t>He hadn’t fought at all. </a:t>
            </a:r>
            <a:br>
              <a:rPr lang="en-US" dirty="0" smtClean="0">
                <a:solidFill>
                  <a:schemeClr val="bg1">
                    <a:lumMod val="65000"/>
                  </a:schemeClr>
                </a:solidFill>
              </a:rPr>
            </a:br>
            <a:r>
              <a:rPr lang="en-US" dirty="0" smtClean="0">
                <a:solidFill>
                  <a:schemeClr val="bg1">
                    <a:lumMod val="65000"/>
                  </a:schemeClr>
                </a:solidFill>
              </a:rPr>
              <a:t>He hung a grunting weight, </a:t>
            </a:r>
            <a:br>
              <a:rPr lang="en-US" dirty="0" smtClean="0">
                <a:solidFill>
                  <a:schemeClr val="bg1">
                    <a:lumMod val="65000"/>
                  </a:schemeClr>
                </a:solidFill>
              </a:rPr>
            </a:br>
            <a:r>
              <a:rPr lang="en-US" dirty="0" smtClean="0">
                <a:solidFill>
                  <a:schemeClr val="bg1">
                    <a:lumMod val="65000"/>
                  </a:schemeClr>
                </a:solidFill>
              </a:rPr>
              <a:t>battered and venerable </a:t>
            </a:r>
            <a:br>
              <a:rPr lang="en-US" dirty="0" smtClean="0">
                <a:solidFill>
                  <a:schemeClr val="bg1">
                    <a:lumMod val="65000"/>
                  </a:schemeClr>
                </a:solidFill>
              </a:rPr>
            </a:br>
            <a:r>
              <a:rPr lang="en-US" dirty="0" smtClean="0">
                <a:solidFill>
                  <a:schemeClr val="bg1">
                    <a:lumMod val="65000"/>
                  </a:schemeClr>
                </a:solidFill>
              </a:rPr>
              <a:t>and homely. Here and there </a:t>
            </a:r>
            <a:br>
              <a:rPr lang="en-US" dirty="0" smtClean="0">
                <a:solidFill>
                  <a:schemeClr val="bg1">
                    <a:lumMod val="65000"/>
                  </a:schemeClr>
                </a:solidFill>
              </a:rPr>
            </a:br>
            <a:r>
              <a:rPr lang="en-US" dirty="0" smtClean="0">
                <a:solidFill>
                  <a:schemeClr val="bg1">
                    <a:lumMod val="65000"/>
                  </a:schemeClr>
                </a:solidFill>
              </a:rPr>
              <a:t>his brown skin hung in strips </a:t>
            </a:r>
            <a:br>
              <a:rPr lang="en-US" dirty="0" smtClean="0">
                <a:solidFill>
                  <a:schemeClr val="bg1">
                    <a:lumMod val="65000"/>
                  </a:schemeClr>
                </a:solidFill>
              </a:rPr>
            </a:br>
            <a:r>
              <a:rPr lang="en-US" dirty="0" smtClean="0">
                <a:solidFill>
                  <a:schemeClr val="bg1">
                    <a:lumMod val="65000"/>
                  </a:schemeClr>
                </a:solidFill>
              </a:rPr>
              <a:t>like ancient wallpaper, </a:t>
            </a:r>
            <a:br>
              <a:rPr lang="en-US" dirty="0" smtClean="0">
                <a:solidFill>
                  <a:schemeClr val="bg1">
                    <a:lumMod val="65000"/>
                  </a:schemeClr>
                </a:solidFill>
              </a:rPr>
            </a:br>
            <a:r>
              <a:rPr lang="en-US" dirty="0" smtClean="0">
                <a:solidFill>
                  <a:schemeClr val="bg1">
                    <a:lumMod val="65000"/>
                  </a:schemeClr>
                </a:solidFill>
              </a:rPr>
              <a:t>and its pattern of darker brown </a:t>
            </a:r>
            <a:br>
              <a:rPr lang="en-US" dirty="0" smtClean="0">
                <a:solidFill>
                  <a:schemeClr val="bg1">
                    <a:lumMod val="65000"/>
                  </a:schemeClr>
                </a:solidFill>
              </a:rPr>
            </a:br>
            <a:r>
              <a:rPr lang="en-US" dirty="0" smtClean="0">
                <a:solidFill>
                  <a:schemeClr val="bg1">
                    <a:lumMod val="65000"/>
                  </a:schemeClr>
                </a:solidFill>
              </a:rPr>
              <a:t>was like wallpaper: </a:t>
            </a:r>
            <a:br>
              <a:rPr lang="en-US" dirty="0" smtClean="0">
                <a:solidFill>
                  <a:schemeClr val="bg1">
                    <a:lumMod val="65000"/>
                  </a:schemeClr>
                </a:solidFill>
              </a:rPr>
            </a:br>
            <a:r>
              <a:rPr lang="en-US" dirty="0" smtClean="0">
                <a:solidFill>
                  <a:schemeClr val="bg1">
                    <a:lumMod val="65000"/>
                  </a:schemeClr>
                </a:solidFill>
              </a:rPr>
              <a:t>shapes like full-blown roses </a:t>
            </a:r>
            <a:br>
              <a:rPr lang="en-US" dirty="0" smtClean="0">
                <a:solidFill>
                  <a:schemeClr val="bg1">
                    <a:lumMod val="65000"/>
                  </a:schemeClr>
                </a:solidFill>
              </a:rPr>
            </a:br>
            <a:r>
              <a:rPr lang="en-US" dirty="0" smtClean="0">
                <a:solidFill>
                  <a:schemeClr val="bg1">
                    <a:lumMod val="65000"/>
                  </a:schemeClr>
                </a:solidFill>
              </a:rPr>
              <a:t>stained and lost through age.</a:t>
            </a:r>
            <a:endParaRPr lang="ar-SA" dirty="0">
              <a:solidFill>
                <a:schemeClr val="bg1">
                  <a:lumMod val="65000"/>
                </a:schemeClr>
              </a:solidFill>
            </a:endParaRPr>
          </a:p>
        </p:txBody>
      </p:sp>
      <p:sp>
        <p:nvSpPr>
          <p:cNvPr id="8" name="Content Placeholder 7"/>
          <p:cNvSpPr>
            <a:spLocks noGrp="1"/>
          </p:cNvSpPr>
          <p:nvPr>
            <p:ph sz="half" idx="2"/>
          </p:nvPr>
        </p:nvSpPr>
        <p:spPr/>
        <p:txBody>
          <a:bodyPr>
            <a:normAutofit fontScale="70000" lnSpcReduction="20000"/>
          </a:bodyPr>
          <a:lstStyle/>
          <a:p>
            <a:pPr algn="l" rtl="0">
              <a:buNone/>
            </a:pPr>
            <a:r>
              <a:rPr lang="en-US" dirty="0" smtClean="0">
                <a:solidFill>
                  <a:schemeClr val="bg1">
                    <a:lumMod val="65000"/>
                  </a:schemeClr>
                </a:solidFill>
              </a:rPr>
              <a:t>      He was speckled with barnacles, </a:t>
            </a:r>
            <a:br>
              <a:rPr lang="en-US" dirty="0" smtClean="0">
                <a:solidFill>
                  <a:schemeClr val="bg1">
                    <a:lumMod val="65000"/>
                  </a:schemeClr>
                </a:solidFill>
              </a:rPr>
            </a:br>
            <a:r>
              <a:rPr lang="en-US" dirty="0" smtClean="0">
                <a:solidFill>
                  <a:schemeClr val="bg1">
                    <a:lumMod val="65000"/>
                  </a:schemeClr>
                </a:solidFill>
              </a:rPr>
              <a:t>fine rosettes of lime, </a:t>
            </a:r>
            <a:br>
              <a:rPr lang="en-US" dirty="0" smtClean="0">
                <a:solidFill>
                  <a:schemeClr val="bg1">
                    <a:lumMod val="65000"/>
                  </a:schemeClr>
                </a:solidFill>
              </a:rPr>
            </a:br>
            <a:r>
              <a:rPr lang="en-US" dirty="0" smtClean="0">
                <a:solidFill>
                  <a:schemeClr val="bg1">
                    <a:lumMod val="65000"/>
                  </a:schemeClr>
                </a:solidFill>
              </a:rPr>
              <a:t>and infested </a:t>
            </a:r>
            <a:br>
              <a:rPr lang="en-US" dirty="0" smtClean="0">
                <a:solidFill>
                  <a:schemeClr val="bg1">
                    <a:lumMod val="65000"/>
                  </a:schemeClr>
                </a:solidFill>
              </a:rPr>
            </a:br>
            <a:r>
              <a:rPr lang="en-US" dirty="0" smtClean="0">
                <a:solidFill>
                  <a:schemeClr val="bg1">
                    <a:lumMod val="65000"/>
                  </a:schemeClr>
                </a:solidFill>
              </a:rPr>
              <a:t>with tiny white sea-lice, </a:t>
            </a:r>
            <a:br>
              <a:rPr lang="en-US" dirty="0" smtClean="0">
                <a:solidFill>
                  <a:schemeClr val="bg1">
                    <a:lumMod val="65000"/>
                  </a:schemeClr>
                </a:solidFill>
              </a:rPr>
            </a:br>
            <a:r>
              <a:rPr lang="en-US" dirty="0" smtClean="0">
                <a:solidFill>
                  <a:schemeClr val="bg1">
                    <a:lumMod val="65000"/>
                  </a:schemeClr>
                </a:solidFill>
              </a:rPr>
              <a:t>and underneath two or three </a:t>
            </a:r>
            <a:br>
              <a:rPr lang="en-US" dirty="0" smtClean="0">
                <a:solidFill>
                  <a:schemeClr val="bg1">
                    <a:lumMod val="65000"/>
                  </a:schemeClr>
                </a:solidFill>
              </a:rPr>
            </a:br>
            <a:r>
              <a:rPr lang="en-US" dirty="0" smtClean="0">
                <a:solidFill>
                  <a:schemeClr val="bg1">
                    <a:lumMod val="65000"/>
                  </a:schemeClr>
                </a:solidFill>
              </a:rPr>
              <a:t>rags of green weed hung down. </a:t>
            </a:r>
            <a:br>
              <a:rPr lang="en-US" dirty="0" smtClean="0">
                <a:solidFill>
                  <a:schemeClr val="bg1">
                    <a:lumMod val="65000"/>
                  </a:schemeClr>
                </a:solidFill>
              </a:rPr>
            </a:br>
            <a:r>
              <a:rPr lang="en-US" dirty="0" smtClean="0">
                <a:solidFill>
                  <a:schemeClr val="bg1">
                    <a:lumMod val="65000"/>
                  </a:schemeClr>
                </a:solidFill>
              </a:rPr>
              <a:t>While his gills were breathing in </a:t>
            </a:r>
            <a:br>
              <a:rPr lang="en-US" dirty="0" smtClean="0">
                <a:solidFill>
                  <a:schemeClr val="bg1">
                    <a:lumMod val="65000"/>
                  </a:schemeClr>
                </a:solidFill>
              </a:rPr>
            </a:br>
            <a:r>
              <a:rPr lang="en-US" dirty="0" smtClean="0">
                <a:solidFill>
                  <a:schemeClr val="bg1">
                    <a:lumMod val="65000"/>
                  </a:schemeClr>
                </a:solidFill>
              </a:rPr>
              <a:t>the terrible oxygen </a:t>
            </a:r>
            <a:br>
              <a:rPr lang="en-US" dirty="0" smtClean="0">
                <a:solidFill>
                  <a:schemeClr val="bg1">
                    <a:lumMod val="65000"/>
                  </a:schemeClr>
                </a:solidFill>
              </a:rPr>
            </a:br>
            <a:r>
              <a:rPr lang="en-US" dirty="0" smtClean="0">
                <a:solidFill>
                  <a:schemeClr val="bg1">
                    <a:lumMod val="65000"/>
                  </a:schemeClr>
                </a:solidFill>
              </a:rPr>
              <a:t>— the frightening gills, </a:t>
            </a:r>
            <a:br>
              <a:rPr lang="en-US" dirty="0" smtClean="0">
                <a:solidFill>
                  <a:schemeClr val="bg1">
                    <a:lumMod val="65000"/>
                  </a:schemeClr>
                </a:solidFill>
              </a:rPr>
            </a:br>
            <a:r>
              <a:rPr lang="en-US" dirty="0" smtClean="0">
                <a:solidFill>
                  <a:schemeClr val="bg1">
                    <a:lumMod val="65000"/>
                  </a:schemeClr>
                </a:solidFill>
              </a:rPr>
              <a:t>fresh and crisp with blood, </a:t>
            </a:r>
            <a:br>
              <a:rPr lang="en-US" dirty="0" smtClean="0">
                <a:solidFill>
                  <a:schemeClr val="bg1">
                    <a:lumMod val="65000"/>
                  </a:schemeClr>
                </a:solidFill>
              </a:rPr>
            </a:br>
            <a:r>
              <a:rPr lang="en-US" dirty="0" smtClean="0">
                <a:solidFill>
                  <a:schemeClr val="bg1">
                    <a:lumMod val="65000"/>
                  </a:schemeClr>
                </a:solidFill>
              </a:rPr>
              <a:t>that can cut so badly — </a:t>
            </a:r>
            <a:br>
              <a:rPr lang="en-US" dirty="0" smtClean="0">
                <a:solidFill>
                  <a:schemeClr val="bg1">
                    <a:lumMod val="65000"/>
                  </a:schemeClr>
                </a:solidFill>
              </a:rPr>
            </a:br>
            <a:r>
              <a:rPr lang="en-US" dirty="0" smtClean="0">
                <a:solidFill>
                  <a:schemeClr val="bg1">
                    <a:lumMod val="65000"/>
                  </a:schemeClr>
                </a:solidFill>
              </a:rPr>
              <a:t>I thought of the coarse white flesh </a:t>
            </a:r>
            <a:br>
              <a:rPr lang="en-US" dirty="0" smtClean="0">
                <a:solidFill>
                  <a:schemeClr val="bg1">
                    <a:lumMod val="65000"/>
                  </a:schemeClr>
                </a:solidFill>
              </a:rPr>
            </a:br>
            <a:r>
              <a:rPr lang="en-US" dirty="0" smtClean="0">
                <a:solidFill>
                  <a:schemeClr val="bg1">
                    <a:lumMod val="65000"/>
                  </a:schemeClr>
                </a:solidFill>
              </a:rPr>
              <a:t>packed in like feathers, </a:t>
            </a:r>
            <a:br>
              <a:rPr lang="en-US" dirty="0" smtClean="0">
                <a:solidFill>
                  <a:schemeClr val="bg1">
                    <a:lumMod val="65000"/>
                  </a:schemeClr>
                </a:solidFill>
              </a:rPr>
            </a:br>
            <a:r>
              <a:rPr lang="en-US" dirty="0" smtClean="0">
                <a:solidFill>
                  <a:schemeClr val="bg1">
                    <a:lumMod val="65000"/>
                  </a:schemeClr>
                </a:solidFill>
              </a:rPr>
              <a:t>the big bones and the little bones, </a:t>
            </a:r>
            <a:br>
              <a:rPr lang="en-US" dirty="0" smtClean="0">
                <a:solidFill>
                  <a:schemeClr val="bg1">
                    <a:lumMod val="65000"/>
                  </a:schemeClr>
                </a:solidFill>
              </a:rPr>
            </a:br>
            <a:r>
              <a:rPr lang="en-US" dirty="0" smtClean="0">
                <a:solidFill>
                  <a:schemeClr val="bg1">
                    <a:lumMod val="65000"/>
                  </a:schemeClr>
                </a:solidFill>
              </a:rPr>
              <a:t>the dramatic reds and blacks</a:t>
            </a:r>
            <a:endParaRPr lang="ar-SA" dirty="0">
              <a:solidFill>
                <a:schemeClr val="bg1">
                  <a:lumMod val="6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214282" y="642918"/>
            <a:ext cx="4252914" cy="5643602"/>
          </a:xfrm>
        </p:spPr>
        <p:txBody>
          <a:bodyPr>
            <a:normAutofit fontScale="62500" lnSpcReduction="20000"/>
          </a:bodyPr>
          <a:lstStyle/>
          <a:p>
            <a:pPr algn="l" rtl="0">
              <a:buNone/>
            </a:pPr>
            <a:r>
              <a:rPr lang="en-US" dirty="0" smtClean="0">
                <a:solidFill>
                  <a:schemeClr val="bg1">
                    <a:lumMod val="65000"/>
                  </a:schemeClr>
                </a:solidFill>
              </a:rPr>
              <a:t>      </a:t>
            </a:r>
            <a:r>
              <a:rPr lang="en-US" sz="3200" dirty="0" smtClean="0">
                <a:solidFill>
                  <a:schemeClr val="bg1">
                    <a:lumMod val="65000"/>
                  </a:schemeClr>
                </a:solidFill>
              </a:rPr>
              <a:t>of his shiny entrails, </a:t>
            </a:r>
            <a:br>
              <a:rPr lang="en-US" sz="3200" dirty="0" smtClean="0">
                <a:solidFill>
                  <a:schemeClr val="bg1">
                    <a:lumMod val="65000"/>
                  </a:schemeClr>
                </a:solidFill>
              </a:rPr>
            </a:br>
            <a:r>
              <a:rPr lang="en-US" sz="3200" dirty="0" smtClean="0">
                <a:solidFill>
                  <a:schemeClr val="bg1">
                    <a:lumMod val="65000"/>
                  </a:schemeClr>
                </a:solidFill>
              </a:rPr>
              <a:t>and the pink swim-bladder </a:t>
            </a:r>
            <a:br>
              <a:rPr lang="en-US" sz="3200" dirty="0" smtClean="0">
                <a:solidFill>
                  <a:schemeClr val="bg1">
                    <a:lumMod val="65000"/>
                  </a:schemeClr>
                </a:solidFill>
              </a:rPr>
            </a:br>
            <a:r>
              <a:rPr lang="en-US" sz="3200" dirty="0" smtClean="0">
                <a:solidFill>
                  <a:schemeClr val="bg1">
                    <a:lumMod val="65000"/>
                  </a:schemeClr>
                </a:solidFill>
              </a:rPr>
              <a:t>like a big peony. </a:t>
            </a:r>
            <a:br>
              <a:rPr lang="en-US" sz="3200" dirty="0" smtClean="0">
                <a:solidFill>
                  <a:schemeClr val="bg1">
                    <a:lumMod val="65000"/>
                  </a:schemeClr>
                </a:solidFill>
              </a:rPr>
            </a:br>
            <a:r>
              <a:rPr lang="en-US" sz="3200" dirty="0" smtClean="0">
                <a:solidFill>
                  <a:schemeClr val="bg1">
                    <a:lumMod val="65000"/>
                  </a:schemeClr>
                </a:solidFill>
              </a:rPr>
              <a:t>I looked into his eyes </a:t>
            </a:r>
            <a:br>
              <a:rPr lang="en-US" sz="3200" dirty="0" smtClean="0">
                <a:solidFill>
                  <a:schemeClr val="bg1">
                    <a:lumMod val="65000"/>
                  </a:schemeClr>
                </a:solidFill>
              </a:rPr>
            </a:br>
            <a:r>
              <a:rPr lang="en-US" sz="3200" dirty="0" smtClean="0">
                <a:solidFill>
                  <a:schemeClr val="bg1">
                    <a:lumMod val="65000"/>
                  </a:schemeClr>
                </a:solidFill>
              </a:rPr>
              <a:t>which were far larger than mine </a:t>
            </a:r>
            <a:br>
              <a:rPr lang="en-US" sz="3200" dirty="0" smtClean="0">
                <a:solidFill>
                  <a:schemeClr val="bg1">
                    <a:lumMod val="65000"/>
                  </a:schemeClr>
                </a:solidFill>
              </a:rPr>
            </a:br>
            <a:r>
              <a:rPr lang="en-US" sz="3200" dirty="0" smtClean="0">
                <a:solidFill>
                  <a:schemeClr val="bg1">
                    <a:lumMod val="65000"/>
                  </a:schemeClr>
                </a:solidFill>
              </a:rPr>
              <a:t>but shallower, and yellowed, </a:t>
            </a:r>
            <a:br>
              <a:rPr lang="en-US" sz="3200" dirty="0" smtClean="0">
                <a:solidFill>
                  <a:schemeClr val="bg1">
                    <a:lumMod val="65000"/>
                  </a:schemeClr>
                </a:solidFill>
              </a:rPr>
            </a:br>
            <a:r>
              <a:rPr lang="en-US" sz="3200" dirty="0" smtClean="0">
                <a:solidFill>
                  <a:schemeClr val="bg1">
                    <a:lumMod val="65000"/>
                  </a:schemeClr>
                </a:solidFill>
              </a:rPr>
              <a:t>the irises backed and packed </a:t>
            </a:r>
            <a:br>
              <a:rPr lang="en-US" sz="3200" dirty="0" smtClean="0">
                <a:solidFill>
                  <a:schemeClr val="bg1">
                    <a:lumMod val="65000"/>
                  </a:schemeClr>
                </a:solidFill>
              </a:rPr>
            </a:br>
            <a:r>
              <a:rPr lang="en-US" sz="3200" dirty="0" smtClean="0">
                <a:solidFill>
                  <a:schemeClr val="bg1">
                    <a:lumMod val="65000"/>
                  </a:schemeClr>
                </a:solidFill>
              </a:rPr>
              <a:t>with tarnished tinfoil </a:t>
            </a:r>
            <a:br>
              <a:rPr lang="en-US" sz="3200" dirty="0" smtClean="0">
                <a:solidFill>
                  <a:schemeClr val="bg1">
                    <a:lumMod val="65000"/>
                  </a:schemeClr>
                </a:solidFill>
              </a:rPr>
            </a:br>
            <a:r>
              <a:rPr lang="en-US" sz="3200" dirty="0" smtClean="0">
                <a:solidFill>
                  <a:schemeClr val="bg1">
                    <a:lumMod val="65000"/>
                  </a:schemeClr>
                </a:solidFill>
              </a:rPr>
              <a:t>seen through the lenses </a:t>
            </a:r>
            <a:br>
              <a:rPr lang="en-US" sz="3200" dirty="0" smtClean="0">
                <a:solidFill>
                  <a:schemeClr val="bg1">
                    <a:lumMod val="65000"/>
                  </a:schemeClr>
                </a:solidFill>
              </a:rPr>
            </a:br>
            <a:r>
              <a:rPr lang="en-US" sz="3200" dirty="0" smtClean="0">
                <a:solidFill>
                  <a:schemeClr val="bg1">
                    <a:lumMod val="65000"/>
                  </a:schemeClr>
                </a:solidFill>
              </a:rPr>
              <a:t>of old scratched isinglass. </a:t>
            </a:r>
            <a:br>
              <a:rPr lang="en-US" sz="3200" dirty="0" smtClean="0">
                <a:solidFill>
                  <a:schemeClr val="bg1">
                    <a:lumMod val="65000"/>
                  </a:schemeClr>
                </a:solidFill>
              </a:rPr>
            </a:br>
            <a:r>
              <a:rPr lang="en-US" sz="3200" dirty="0" smtClean="0">
                <a:solidFill>
                  <a:schemeClr val="bg1">
                    <a:lumMod val="65000"/>
                  </a:schemeClr>
                </a:solidFill>
              </a:rPr>
              <a:t>They shifted a little, but not </a:t>
            </a:r>
            <a:br>
              <a:rPr lang="en-US" sz="3200" dirty="0" smtClean="0">
                <a:solidFill>
                  <a:schemeClr val="bg1">
                    <a:lumMod val="65000"/>
                  </a:schemeClr>
                </a:solidFill>
              </a:rPr>
            </a:br>
            <a:r>
              <a:rPr lang="en-US" sz="3200" dirty="0" smtClean="0">
                <a:solidFill>
                  <a:schemeClr val="bg1">
                    <a:lumMod val="65000"/>
                  </a:schemeClr>
                </a:solidFill>
              </a:rPr>
              <a:t>to return my stare. </a:t>
            </a:r>
            <a:br>
              <a:rPr lang="en-US" sz="3200" dirty="0" smtClean="0">
                <a:solidFill>
                  <a:schemeClr val="bg1">
                    <a:lumMod val="65000"/>
                  </a:schemeClr>
                </a:solidFill>
              </a:rPr>
            </a:br>
            <a:r>
              <a:rPr lang="en-US" sz="3200" dirty="0" smtClean="0">
                <a:solidFill>
                  <a:schemeClr val="bg1">
                    <a:lumMod val="65000"/>
                  </a:schemeClr>
                </a:solidFill>
              </a:rPr>
              <a:t>— It was more like the tipping </a:t>
            </a:r>
            <a:br>
              <a:rPr lang="en-US" sz="3200" dirty="0" smtClean="0">
                <a:solidFill>
                  <a:schemeClr val="bg1">
                    <a:lumMod val="65000"/>
                  </a:schemeClr>
                </a:solidFill>
              </a:rPr>
            </a:br>
            <a:r>
              <a:rPr lang="en-US" sz="3200" dirty="0" smtClean="0">
                <a:solidFill>
                  <a:schemeClr val="bg1">
                    <a:lumMod val="65000"/>
                  </a:schemeClr>
                </a:solidFill>
              </a:rPr>
              <a:t>of an object toward the light. </a:t>
            </a:r>
            <a:br>
              <a:rPr lang="en-US" sz="3200" dirty="0" smtClean="0">
                <a:solidFill>
                  <a:schemeClr val="bg1">
                    <a:lumMod val="65000"/>
                  </a:schemeClr>
                </a:solidFill>
              </a:rPr>
            </a:br>
            <a:r>
              <a:rPr lang="en-US" sz="3200" dirty="0" smtClean="0">
                <a:solidFill>
                  <a:schemeClr val="bg1">
                    <a:lumMod val="65000"/>
                  </a:schemeClr>
                </a:solidFill>
              </a:rPr>
              <a:t>I admired his sullen face,</a:t>
            </a:r>
          </a:p>
          <a:p>
            <a:pPr algn="l" rtl="0">
              <a:buNone/>
            </a:pPr>
            <a:r>
              <a:rPr lang="en-US" sz="3200" dirty="0" smtClean="0">
                <a:solidFill>
                  <a:schemeClr val="bg1">
                    <a:lumMod val="65000"/>
                  </a:schemeClr>
                </a:solidFill>
              </a:rPr>
              <a:t>      the mechanism of his jaw, </a:t>
            </a:r>
            <a:br>
              <a:rPr lang="en-US" sz="3200" dirty="0" smtClean="0">
                <a:solidFill>
                  <a:schemeClr val="bg1">
                    <a:lumMod val="65000"/>
                  </a:schemeClr>
                </a:solidFill>
              </a:rPr>
            </a:br>
            <a:r>
              <a:rPr lang="en-US" sz="3200" dirty="0" smtClean="0">
                <a:solidFill>
                  <a:schemeClr val="bg1">
                    <a:lumMod val="65000"/>
                  </a:schemeClr>
                </a:solidFill>
              </a:rPr>
              <a:t>and then I saw </a:t>
            </a:r>
            <a:br>
              <a:rPr lang="en-US" sz="3200" dirty="0" smtClean="0">
                <a:solidFill>
                  <a:schemeClr val="bg1">
                    <a:lumMod val="65000"/>
                  </a:schemeClr>
                </a:solidFill>
              </a:rPr>
            </a:br>
            <a:r>
              <a:rPr lang="en-US" sz="3200" dirty="0" smtClean="0">
                <a:solidFill>
                  <a:schemeClr val="bg1">
                    <a:lumMod val="65000"/>
                  </a:schemeClr>
                </a:solidFill>
              </a:rPr>
              <a:t>that from his lower lip </a:t>
            </a:r>
            <a:br>
              <a:rPr lang="en-US" sz="3200" dirty="0" smtClean="0">
                <a:solidFill>
                  <a:schemeClr val="bg1">
                    <a:lumMod val="65000"/>
                  </a:schemeClr>
                </a:solidFill>
              </a:rPr>
            </a:br>
            <a:r>
              <a:rPr lang="en-US" sz="3200" dirty="0" smtClean="0">
                <a:solidFill>
                  <a:schemeClr val="bg1">
                    <a:lumMod val="65000"/>
                  </a:schemeClr>
                </a:solidFill>
              </a:rPr>
              <a:t>— if you could call it a lip — </a:t>
            </a:r>
            <a:br>
              <a:rPr lang="en-US" sz="3200" dirty="0" smtClean="0">
                <a:solidFill>
                  <a:schemeClr val="bg1">
                    <a:lumMod val="65000"/>
                  </a:schemeClr>
                </a:solidFill>
              </a:rPr>
            </a:br>
            <a:r>
              <a:rPr lang="en-US" sz="3200" dirty="0" smtClean="0">
                <a:solidFill>
                  <a:schemeClr val="bg1">
                    <a:lumMod val="65000"/>
                  </a:schemeClr>
                </a:solidFill>
              </a:rPr>
              <a:t>grim, wet, and </a:t>
            </a:r>
            <a:r>
              <a:rPr lang="en-US" sz="3200" dirty="0" err="1" smtClean="0">
                <a:solidFill>
                  <a:schemeClr val="bg1">
                    <a:lumMod val="65000"/>
                  </a:schemeClr>
                </a:solidFill>
              </a:rPr>
              <a:t>weaponlike</a:t>
            </a:r>
            <a:r>
              <a:rPr lang="en-US" sz="3200" dirty="0" smtClean="0">
                <a:solidFill>
                  <a:schemeClr val="bg1">
                    <a:lumMod val="65000"/>
                  </a:schemeClr>
                </a:solidFill>
              </a:rPr>
              <a:t>, </a:t>
            </a:r>
            <a:br>
              <a:rPr lang="en-US" sz="3200" dirty="0" smtClean="0">
                <a:solidFill>
                  <a:schemeClr val="bg1">
                    <a:lumMod val="65000"/>
                  </a:schemeClr>
                </a:solidFill>
              </a:rPr>
            </a:br>
            <a:r>
              <a:rPr lang="en-US" sz="3200" dirty="0" smtClean="0">
                <a:solidFill>
                  <a:schemeClr val="bg1">
                    <a:lumMod val="65000"/>
                  </a:schemeClr>
                </a:solidFill>
              </a:rPr>
              <a:t>hung five old pieces of fish-line, </a:t>
            </a:r>
            <a:br>
              <a:rPr lang="en-US" sz="3200" dirty="0" smtClean="0">
                <a:solidFill>
                  <a:schemeClr val="bg1">
                    <a:lumMod val="65000"/>
                  </a:schemeClr>
                </a:solidFill>
              </a:rPr>
            </a:br>
            <a:r>
              <a:rPr lang="en-US" sz="3200" dirty="0" smtClean="0">
                <a:solidFill>
                  <a:schemeClr val="bg1">
                    <a:lumMod val="65000"/>
                  </a:schemeClr>
                </a:solidFill>
              </a:rPr>
              <a:t>or four and a wire leader</a:t>
            </a:r>
            <a:endParaRPr lang="ar-SA" sz="3200" dirty="0">
              <a:solidFill>
                <a:schemeClr val="bg1">
                  <a:lumMod val="65000"/>
                </a:schemeClr>
              </a:solidFill>
            </a:endParaRPr>
          </a:p>
        </p:txBody>
      </p:sp>
      <p:sp>
        <p:nvSpPr>
          <p:cNvPr id="6" name="Content Placeholder 5"/>
          <p:cNvSpPr>
            <a:spLocks noGrp="1"/>
          </p:cNvSpPr>
          <p:nvPr>
            <p:ph sz="half" idx="2"/>
          </p:nvPr>
        </p:nvSpPr>
        <p:spPr>
          <a:xfrm>
            <a:off x="4572000" y="428604"/>
            <a:ext cx="4429156" cy="6054749"/>
          </a:xfrm>
        </p:spPr>
        <p:txBody>
          <a:bodyPr>
            <a:normAutofit fontScale="62500" lnSpcReduction="20000"/>
          </a:bodyPr>
          <a:lstStyle/>
          <a:p>
            <a:pPr algn="l" rtl="0">
              <a:buNone/>
            </a:pPr>
            <a:r>
              <a:rPr lang="en-US" dirty="0" smtClean="0">
                <a:solidFill>
                  <a:schemeClr val="bg1">
                    <a:lumMod val="65000"/>
                  </a:schemeClr>
                </a:solidFill>
              </a:rPr>
              <a:t/>
            </a:r>
            <a:br>
              <a:rPr lang="en-US" dirty="0" smtClean="0">
                <a:solidFill>
                  <a:schemeClr val="bg1">
                    <a:lumMod val="65000"/>
                  </a:schemeClr>
                </a:solidFill>
              </a:rPr>
            </a:br>
            <a:r>
              <a:rPr lang="en-US" dirty="0" smtClean="0">
                <a:solidFill>
                  <a:schemeClr val="bg1">
                    <a:lumMod val="65000"/>
                  </a:schemeClr>
                </a:solidFill>
              </a:rPr>
              <a:t>with the swivel still attached, </a:t>
            </a:r>
            <a:br>
              <a:rPr lang="en-US" dirty="0" smtClean="0">
                <a:solidFill>
                  <a:schemeClr val="bg1">
                    <a:lumMod val="65000"/>
                  </a:schemeClr>
                </a:solidFill>
              </a:rPr>
            </a:br>
            <a:r>
              <a:rPr lang="en-US" dirty="0" smtClean="0">
                <a:solidFill>
                  <a:schemeClr val="bg1">
                    <a:lumMod val="65000"/>
                  </a:schemeClr>
                </a:solidFill>
              </a:rPr>
              <a:t>with all their five big hooks </a:t>
            </a:r>
            <a:br>
              <a:rPr lang="en-US" dirty="0" smtClean="0">
                <a:solidFill>
                  <a:schemeClr val="bg1">
                    <a:lumMod val="65000"/>
                  </a:schemeClr>
                </a:solidFill>
              </a:rPr>
            </a:br>
            <a:r>
              <a:rPr lang="en-US" dirty="0" smtClean="0">
                <a:solidFill>
                  <a:schemeClr val="bg1">
                    <a:lumMod val="65000"/>
                  </a:schemeClr>
                </a:solidFill>
              </a:rPr>
              <a:t>grown firmly in his mouth. </a:t>
            </a:r>
            <a:br>
              <a:rPr lang="en-US" dirty="0" smtClean="0">
                <a:solidFill>
                  <a:schemeClr val="bg1">
                    <a:lumMod val="65000"/>
                  </a:schemeClr>
                </a:solidFill>
              </a:rPr>
            </a:br>
            <a:r>
              <a:rPr lang="en-US" dirty="0" smtClean="0">
                <a:solidFill>
                  <a:schemeClr val="bg1">
                    <a:lumMod val="65000"/>
                  </a:schemeClr>
                </a:solidFill>
              </a:rPr>
              <a:t>A green line, frayed at the end </a:t>
            </a:r>
            <a:br>
              <a:rPr lang="en-US" dirty="0" smtClean="0">
                <a:solidFill>
                  <a:schemeClr val="bg1">
                    <a:lumMod val="65000"/>
                  </a:schemeClr>
                </a:solidFill>
              </a:rPr>
            </a:br>
            <a:r>
              <a:rPr lang="en-US" dirty="0" smtClean="0">
                <a:solidFill>
                  <a:schemeClr val="bg1">
                    <a:lumMod val="65000"/>
                  </a:schemeClr>
                </a:solidFill>
              </a:rPr>
              <a:t>where he broke it, two heavier lines, </a:t>
            </a:r>
            <a:br>
              <a:rPr lang="en-US" dirty="0" smtClean="0">
                <a:solidFill>
                  <a:schemeClr val="bg1">
                    <a:lumMod val="65000"/>
                  </a:schemeClr>
                </a:solidFill>
              </a:rPr>
            </a:br>
            <a:r>
              <a:rPr lang="en-US" dirty="0" smtClean="0">
                <a:solidFill>
                  <a:schemeClr val="bg1">
                    <a:lumMod val="65000"/>
                  </a:schemeClr>
                </a:solidFill>
              </a:rPr>
              <a:t>and a fine black thread </a:t>
            </a:r>
            <a:br>
              <a:rPr lang="en-US" dirty="0" smtClean="0">
                <a:solidFill>
                  <a:schemeClr val="bg1">
                    <a:lumMod val="65000"/>
                  </a:schemeClr>
                </a:solidFill>
              </a:rPr>
            </a:br>
            <a:r>
              <a:rPr lang="en-US" dirty="0" smtClean="0">
                <a:solidFill>
                  <a:schemeClr val="bg1">
                    <a:lumMod val="65000"/>
                  </a:schemeClr>
                </a:solidFill>
              </a:rPr>
              <a:t>still crimped from the strain and snap </a:t>
            </a:r>
            <a:br>
              <a:rPr lang="en-US" dirty="0" smtClean="0">
                <a:solidFill>
                  <a:schemeClr val="bg1">
                    <a:lumMod val="65000"/>
                  </a:schemeClr>
                </a:solidFill>
              </a:rPr>
            </a:br>
            <a:r>
              <a:rPr lang="en-US" dirty="0" smtClean="0">
                <a:solidFill>
                  <a:schemeClr val="bg1">
                    <a:lumMod val="65000"/>
                  </a:schemeClr>
                </a:solidFill>
              </a:rPr>
              <a:t> when it broke and he got away. </a:t>
            </a:r>
            <a:br>
              <a:rPr lang="en-US" dirty="0" smtClean="0">
                <a:solidFill>
                  <a:schemeClr val="bg1">
                    <a:lumMod val="65000"/>
                  </a:schemeClr>
                </a:solidFill>
              </a:rPr>
            </a:br>
            <a:r>
              <a:rPr lang="en-US" dirty="0" smtClean="0">
                <a:solidFill>
                  <a:schemeClr val="bg1">
                    <a:lumMod val="65000"/>
                  </a:schemeClr>
                </a:solidFill>
              </a:rPr>
              <a:t>Like medals with their ribbons </a:t>
            </a:r>
            <a:br>
              <a:rPr lang="en-US" dirty="0" smtClean="0">
                <a:solidFill>
                  <a:schemeClr val="bg1">
                    <a:lumMod val="65000"/>
                  </a:schemeClr>
                </a:solidFill>
              </a:rPr>
            </a:br>
            <a:r>
              <a:rPr lang="en-US" dirty="0" smtClean="0">
                <a:solidFill>
                  <a:schemeClr val="bg1">
                    <a:lumMod val="65000"/>
                  </a:schemeClr>
                </a:solidFill>
              </a:rPr>
              <a:t>frayed and wavering, </a:t>
            </a:r>
            <a:br>
              <a:rPr lang="en-US" dirty="0" smtClean="0">
                <a:solidFill>
                  <a:schemeClr val="bg1">
                    <a:lumMod val="65000"/>
                  </a:schemeClr>
                </a:solidFill>
              </a:rPr>
            </a:br>
            <a:r>
              <a:rPr lang="en-US" dirty="0" smtClean="0">
                <a:solidFill>
                  <a:schemeClr val="bg1">
                    <a:lumMod val="65000"/>
                  </a:schemeClr>
                </a:solidFill>
              </a:rPr>
              <a:t>a five-haired beard of wisdom </a:t>
            </a:r>
            <a:br>
              <a:rPr lang="en-US" dirty="0" smtClean="0">
                <a:solidFill>
                  <a:schemeClr val="bg1">
                    <a:lumMod val="65000"/>
                  </a:schemeClr>
                </a:solidFill>
              </a:rPr>
            </a:br>
            <a:r>
              <a:rPr lang="en-US" dirty="0" smtClean="0">
                <a:solidFill>
                  <a:schemeClr val="bg1">
                    <a:lumMod val="65000"/>
                  </a:schemeClr>
                </a:solidFill>
              </a:rPr>
              <a:t>trailing from his aching jaw. </a:t>
            </a:r>
            <a:br>
              <a:rPr lang="en-US" dirty="0" smtClean="0">
                <a:solidFill>
                  <a:schemeClr val="bg1">
                    <a:lumMod val="65000"/>
                  </a:schemeClr>
                </a:solidFill>
              </a:rPr>
            </a:br>
            <a:r>
              <a:rPr lang="en-US" dirty="0" smtClean="0">
                <a:solidFill>
                  <a:schemeClr val="bg1">
                    <a:lumMod val="65000"/>
                  </a:schemeClr>
                </a:solidFill>
              </a:rPr>
              <a:t>I stared and stared </a:t>
            </a:r>
            <a:br>
              <a:rPr lang="en-US" dirty="0" smtClean="0">
                <a:solidFill>
                  <a:schemeClr val="bg1">
                    <a:lumMod val="65000"/>
                  </a:schemeClr>
                </a:solidFill>
              </a:rPr>
            </a:br>
            <a:r>
              <a:rPr lang="en-US" dirty="0" smtClean="0">
                <a:solidFill>
                  <a:schemeClr val="bg1">
                    <a:lumMod val="65000"/>
                  </a:schemeClr>
                </a:solidFill>
              </a:rPr>
              <a:t>and victory filled up </a:t>
            </a:r>
            <a:br>
              <a:rPr lang="en-US" dirty="0" smtClean="0">
                <a:solidFill>
                  <a:schemeClr val="bg1">
                    <a:lumMod val="65000"/>
                  </a:schemeClr>
                </a:solidFill>
              </a:rPr>
            </a:br>
            <a:r>
              <a:rPr lang="en-US" dirty="0" smtClean="0">
                <a:solidFill>
                  <a:schemeClr val="bg1">
                    <a:lumMod val="65000"/>
                  </a:schemeClr>
                </a:solidFill>
              </a:rPr>
              <a:t>the little rented boat, </a:t>
            </a:r>
            <a:br>
              <a:rPr lang="en-US" dirty="0" smtClean="0">
                <a:solidFill>
                  <a:schemeClr val="bg1">
                    <a:lumMod val="65000"/>
                  </a:schemeClr>
                </a:solidFill>
              </a:rPr>
            </a:br>
            <a:r>
              <a:rPr lang="en-US" dirty="0" smtClean="0">
                <a:solidFill>
                  <a:schemeClr val="bg1">
                    <a:lumMod val="65000"/>
                  </a:schemeClr>
                </a:solidFill>
              </a:rPr>
              <a:t>from the pool of bilge </a:t>
            </a:r>
            <a:br>
              <a:rPr lang="en-US" dirty="0" smtClean="0">
                <a:solidFill>
                  <a:schemeClr val="bg1">
                    <a:lumMod val="65000"/>
                  </a:schemeClr>
                </a:solidFill>
              </a:rPr>
            </a:br>
            <a:r>
              <a:rPr lang="en-US" dirty="0" smtClean="0">
                <a:solidFill>
                  <a:schemeClr val="bg1">
                    <a:lumMod val="65000"/>
                  </a:schemeClr>
                </a:solidFill>
              </a:rPr>
              <a:t>where oil had spread a rainbow </a:t>
            </a:r>
            <a:br>
              <a:rPr lang="en-US" dirty="0" smtClean="0">
                <a:solidFill>
                  <a:schemeClr val="bg1">
                    <a:lumMod val="65000"/>
                  </a:schemeClr>
                </a:solidFill>
              </a:rPr>
            </a:br>
            <a:r>
              <a:rPr lang="en-US" dirty="0" smtClean="0">
                <a:solidFill>
                  <a:schemeClr val="bg1">
                    <a:lumMod val="65000"/>
                  </a:schemeClr>
                </a:solidFill>
              </a:rPr>
              <a:t>around the rusted engine </a:t>
            </a:r>
            <a:br>
              <a:rPr lang="en-US" dirty="0" smtClean="0">
                <a:solidFill>
                  <a:schemeClr val="bg1">
                    <a:lumMod val="65000"/>
                  </a:schemeClr>
                </a:solidFill>
              </a:rPr>
            </a:br>
            <a:r>
              <a:rPr lang="en-US" dirty="0" smtClean="0">
                <a:solidFill>
                  <a:schemeClr val="bg1">
                    <a:lumMod val="65000"/>
                  </a:schemeClr>
                </a:solidFill>
              </a:rPr>
              <a:t>to the bailer rusted orange, </a:t>
            </a:r>
            <a:br>
              <a:rPr lang="en-US" dirty="0" smtClean="0">
                <a:solidFill>
                  <a:schemeClr val="bg1">
                    <a:lumMod val="65000"/>
                  </a:schemeClr>
                </a:solidFill>
              </a:rPr>
            </a:br>
            <a:r>
              <a:rPr lang="en-US" dirty="0" smtClean="0">
                <a:solidFill>
                  <a:schemeClr val="bg1">
                    <a:lumMod val="65000"/>
                  </a:schemeClr>
                </a:solidFill>
              </a:rPr>
              <a:t>the sun-cracked thwarts, </a:t>
            </a:r>
            <a:br>
              <a:rPr lang="en-US" dirty="0" smtClean="0">
                <a:solidFill>
                  <a:schemeClr val="bg1">
                    <a:lumMod val="65000"/>
                  </a:schemeClr>
                </a:solidFill>
              </a:rPr>
            </a:br>
            <a:r>
              <a:rPr lang="en-US" dirty="0" smtClean="0">
                <a:solidFill>
                  <a:schemeClr val="bg1">
                    <a:lumMod val="65000"/>
                  </a:schemeClr>
                </a:solidFill>
              </a:rPr>
              <a:t>the oarlocks on their strings, </a:t>
            </a:r>
            <a:br>
              <a:rPr lang="en-US" dirty="0" smtClean="0">
                <a:solidFill>
                  <a:schemeClr val="bg1">
                    <a:lumMod val="65000"/>
                  </a:schemeClr>
                </a:solidFill>
              </a:rPr>
            </a:br>
            <a:r>
              <a:rPr lang="en-US" dirty="0" smtClean="0">
                <a:solidFill>
                  <a:schemeClr val="bg1">
                    <a:lumMod val="65000"/>
                  </a:schemeClr>
                </a:solidFill>
              </a:rPr>
              <a:t>the gunnels — until everything </a:t>
            </a:r>
            <a:br>
              <a:rPr lang="en-US" dirty="0" smtClean="0">
                <a:solidFill>
                  <a:schemeClr val="bg1">
                    <a:lumMod val="65000"/>
                  </a:schemeClr>
                </a:solidFill>
              </a:rPr>
            </a:br>
            <a:r>
              <a:rPr lang="en-US" dirty="0" smtClean="0">
                <a:solidFill>
                  <a:schemeClr val="bg1">
                    <a:lumMod val="65000"/>
                  </a:schemeClr>
                </a:solidFill>
              </a:rPr>
              <a:t>was rainbow, rainbow, rainbow! </a:t>
            </a:r>
            <a:br>
              <a:rPr lang="en-US" dirty="0" smtClean="0">
                <a:solidFill>
                  <a:schemeClr val="bg1">
                    <a:lumMod val="65000"/>
                  </a:schemeClr>
                </a:solidFill>
              </a:rPr>
            </a:br>
            <a:r>
              <a:rPr lang="en-US" dirty="0" smtClean="0">
                <a:solidFill>
                  <a:schemeClr val="bg1">
                    <a:lumMod val="65000"/>
                  </a:schemeClr>
                </a:solidFill>
              </a:rPr>
              <a:t>And I let the fish go.</a:t>
            </a:r>
            <a:endParaRPr lang="ar-SA" dirty="0">
              <a:solidFill>
                <a:schemeClr val="bg1">
                  <a:lumMod val="6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28"/>
            <a:ext cx="7772400" cy="1012823"/>
          </a:xfrm>
        </p:spPr>
        <p:txBody>
          <a:bodyPr>
            <a:normAutofit fontScale="90000"/>
          </a:bodyPr>
          <a:lstStyle/>
          <a:p>
            <a:r>
              <a:rPr lang="en-US" dirty="0" smtClean="0">
                <a:solidFill>
                  <a:schemeClr val="bg2">
                    <a:lumMod val="75000"/>
                  </a:schemeClr>
                </a:solidFill>
              </a:rPr>
              <a:t>Elizabeth Bishop [1911-1979]</a:t>
            </a:r>
            <a:br>
              <a:rPr lang="en-US" dirty="0" smtClean="0">
                <a:solidFill>
                  <a:schemeClr val="bg2">
                    <a:lumMod val="75000"/>
                  </a:schemeClr>
                </a:solidFill>
              </a:rPr>
            </a:br>
            <a:r>
              <a:rPr lang="en-US" dirty="0" smtClean="0">
                <a:solidFill>
                  <a:schemeClr val="bg2">
                    <a:lumMod val="75000"/>
                  </a:schemeClr>
                </a:solidFill>
              </a:rPr>
              <a:t>Relevant Background</a:t>
            </a:r>
            <a:endParaRPr lang="ar-SA" dirty="0">
              <a:solidFill>
                <a:schemeClr val="bg2">
                  <a:lumMod val="75000"/>
                </a:schemeClr>
              </a:solidFill>
            </a:endParaRPr>
          </a:p>
        </p:txBody>
      </p:sp>
      <p:sp>
        <p:nvSpPr>
          <p:cNvPr id="3" name="Subtitle 2"/>
          <p:cNvSpPr>
            <a:spLocks noGrp="1"/>
          </p:cNvSpPr>
          <p:nvPr>
            <p:ph type="subTitle" idx="1"/>
          </p:nvPr>
        </p:nvSpPr>
        <p:spPr>
          <a:xfrm>
            <a:off x="428596" y="1500174"/>
            <a:ext cx="8358246" cy="4929222"/>
          </a:xfrm>
        </p:spPr>
        <p:txBody>
          <a:bodyPr>
            <a:normAutofit fontScale="85000" lnSpcReduction="20000"/>
          </a:bodyPr>
          <a:lstStyle/>
          <a:p>
            <a:pPr algn="l" rtl="0">
              <a:buFont typeface="Arial" pitchFamily="34" charset="0"/>
              <a:buChar char="•"/>
            </a:pPr>
            <a:r>
              <a:rPr lang="en-US" dirty="0" smtClean="0">
                <a:solidFill>
                  <a:schemeClr val="bg1">
                    <a:lumMod val="85000"/>
                  </a:schemeClr>
                </a:solidFill>
              </a:rPr>
              <a:t>Elizabeth Bishop was born at Worcester, Massachusetts in America.</a:t>
            </a:r>
            <a:endParaRPr lang="ar-SA" dirty="0" smtClean="0">
              <a:solidFill>
                <a:schemeClr val="bg1">
                  <a:lumMod val="85000"/>
                </a:schemeClr>
              </a:solidFill>
            </a:endParaRPr>
          </a:p>
          <a:p>
            <a:pPr algn="l" rtl="0">
              <a:buFont typeface="Arial" pitchFamily="34" charset="0"/>
              <a:buChar char="•"/>
            </a:pPr>
            <a:r>
              <a:rPr lang="en-US" dirty="0" smtClean="0">
                <a:solidFill>
                  <a:schemeClr val="bg1">
                    <a:lumMod val="85000"/>
                  </a:schemeClr>
                </a:solidFill>
              </a:rPr>
              <a:t>She attended two different boarding schools. </a:t>
            </a:r>
            <a:endParaRPr lang="ar-SA" dirty="0" smtClean="0">
              <a:solidFill>
                <a:schemeClr val="bg1">
                  <a:lumMod val="85000"/>
                </a:schemeClr>
              </a:solidFill>
            </a:endParaRPr>
          </a:p>
          <a:p>
            <a:pPr algn="l" rtl="0">
              <a:buFont typeface="Arial" pitchFamily="34" charset="0"/>
              <a:buChar char="•"/>
            </a:pPr>
            <a:r>
              <a:rPr lang="en-US" dirty="0" smtClean="0">
                <a:solidFill>
                  <a:schemeClr val="bg1">
                    <a:lumMod val="85000"/>
                  </a:schemeClr>
                </a:solidFill>
              </a:rPr>
              <a:t>Then she went to university at Vassar College.</a:t>
            </a:r>
          </a:p>
          <a:p>
            <a:pPr algn="l" rtl="0">
              <a:buFont typeface="Arial" pitchFamily="34" charset="0"/>
              <a:buChar char="•"/>
            </a:pPr>
            <a:r>
              <a:rPr lang="en-US" dirty="0" smtClean="0">
                <a:solidFill>
                  <a:schemeClr val="bg1">
                    <a:lumMod val="85000"/>
                  </a:schemeClr>
                </a:solidFill>
              </a:rPr>
              <a:t>Bishop didn’t have a normal family life. This affected Bishop badly during her childhood.</a:t>
            </a:r>
          </a:p>
          <a:p>
            <a:pPr algn="l" rtl="0">
              <a:buFont typeface="Arial" pitchFamily="34" charset="0"/>
              <a:buChar char="•"/>
            </a:pPr>
            <a:r>
              <a:rPr lang="en-US" dirty="0" smtClean="0">
                <a:solidFill>
                  <a:schemeClr val="bg1">
                    <a:lumMod val="85000"/>
                  </a:schemeClr>
                </a:solidFill>
              </a:rPr>
              <a:t>Bishop remembers these battles in her poem ‘The Fish’. She was able to see the point of view of the old fish because both of them had faced battles in their lives.</a:t>
            </a:r>
          </a:p>
          <a:p>
            <a:pPr algn="l" rtl="0">
              <a:buFont typeface="Arial" pitchFamily="34" charset="0"/>
              <a:buChar char="•"/>
            </a:pPr>
            <a:r>
              <a:rPr lang="en-US" dirty="0" smtClean="0">
                <a:solidFill>
                  <a:schemeClr val="bg1">
                    <a:lumMod val="85000"/>
                  </a:schemeClr>
                </a:solidFill>
              </a:rPr>
              <a:t>Her poetry describes her travels. Bishop liked to describe the scenery which surrounded her. Bishop's poetry has a lot of physical description.</a:t>
            </a:r>
          </a:p>
          <a:p>
            <a:pPr algn="l" rtl="0">
              <a:buFont typeface="Arial" pitchFamily="34" charset="0"/>
              <a:buChar char="•"/>
            </a:pPr>
            <a:r>
              <a:rPr lang="en-US" dirty="0" smtClean="0">
                <a:solidFill>
                  <a:schemeClr val="bg1">
                    <a:lumMod val="85000"/>
                  </a:schemeClr>
                </a:solidFill>
              </a:rPr>
              <a:t>Bishop’s poetry shows a quick sense of </a:t>
            </a:r>
            <a:r>
              <a:rPr lang="en-US" dirty="0" err="1" smtClean="0">
                <a:solidFill>
                  <a:schemeClr val="bg1">
                    <a:lumMod val="85000"/>
                  </a:schemeClr>
                </a:solidFill>
              </a:rPr>
              <a:t>humour</a:t>
            </a:r>
            <a:r>
              <a:rPr lang="en-US" dirty="0">
                <a:solidFill>
                  <a:schemeClr val="bg1">
                    <a:lumMod val="85000"/>
                  </a:schemeClr>
                </a:solidFill>
              </a:rPr>
              <a:t>.</a:t>
            </a:r>
            <a:endParaRPr lang="en-US" dirty="0" smtClean="0">
              <a:solidFill>
                <a:schemeClr val="bg1">
                  <a:lumMod val="85000"/>
                </a:schemeClr>
              </a:solidFill>
            </a:endParaRPr>
          </a:p>
          <a:p>
            <a:pPr algn="l"/>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8229600" cy="796908"/>
          </a:xfrm>
        </p:spPr>
        <p:txBody>
          <a:bodyPr>
            <a:normAutofit/>
          </a:bodyPr>
          <a:lstStyle/>
          <a:p>
            <a:r>
              <a:rPr lang="en-US" dirty="0" smtClean="0">
                <a:solidFill>
                  <a:schemeClr val="bg2">
                    <a:lumMod val="75000"/>
                  </a:schemeClr>
                </a:solidFill>
              </a:rPr>
              <a:t>The summary</a:t>
            </a:r>
            <a:endParaRPr lang="ar-SA" dirty="0">
              <a:solidFill>
                <a:schemeClr val="bg2">
                  <a:lumMod val="75000"/>
                </a:schemeClr>
              </a:solidFill>
            </a:endParaRPr>
          </a:p>
        </p:txBody>
      </p:sp>
      <p:sp>
        <p:nvSpPr>
          <p:cNvPr id="3" name="Content Placeholder 2"/>
          <p:cNvSpPr>
            <a:spLocks noGrp="1"/>
          </p:cNvSpPr>
          <p:nvPr>
            <p:ph idx="1"/>
          </p:nvPr>
        </p:nvSpPr>
        <p:spPr/>
        <p:txBody>
          <a:bodyPr/>
          <a:lstStyle/>
          <a:p>
            <a:pPr algn="l" rtl="0"/>
            <a:r>
              <a:rPr lang="en-US" dirty="0" smtClean="0">
                <a:solidFill>
                  <a:schemeClr val="bg1">
                    <a:lumMod val="85000"/>
                  </a:schemeClr>
                </a:solidFill>
              </a:rPr>
              <a:t>This seventy-six-line poem is an account of a fishing trip and how it affected Bishop.</a:t>
            </a:r>
            <a:br>
              <a:rPr lang="en-US" dirty="0" smtClean="0">
                <a:solidFill>
                  <a:schemeClr val="bg1">
                    <a:lumMod val="85000"/>
                  </a:schemeClr>
                </a:solidFill>
              </a:rPr>
            </a:br>
            <a:r>
              <a:rPr lang="en-US" dirty="0" smtClean="0">
                <a:solidFill>
                  <a:schemeClr val="bg1">
                    <a:lumMod val="85000"/>
                  </a:schemeClr>
                </a:solidFill>
              </a:rPr>
              <a:t>This is a memory poem.</a:t>
            </a:r>
            <a:br>
              <a:rPr lang="en-US" dirty="0" smtClean="0">
                <a:solidFill>
                  <a:schemeClr val="bg1">
                    <a:lumMod val="85000"/>
                  </a:schemeClr>
                </a:solidFill>
              </a:rPr>
            </a:br>
            <a:r>
              <a:rPr lang="en-US" dirty="0" smtClean="0">
                <a:solidFill>
                  <a:schemeClr val="bg1">
                    <a:lumMod val="85000"/>
                  </a:schemeClr>
                </a:solidFill>
              </a:rPr>
              <a:t>Bishop remembers catching and letting go a large fish. During the time she held on to the fish, Bishop formed a relationship in her mind with the fish. The fish did not show any awareness of Bishop.</a:t>
            </a:r>
            <a:br>
              <a:rPr lang="en-US" dirty="0" smtClean="0">
                <a:solidFill>
                  <a:schemeClr val="bg1">
                    <a:lumMod val="85000"/>
                  </a:schemeClr>
                </a:solidFill>
              </a:rPr>
            </a:br>
            <a:r>
              <a:rPr lang="en-US" dirty="0" smtClean="0">
                <a:solidFill>
                  <a:schemeClr val="bg1">
                    <a:lumMod val="85000"/>
                  </a:schemeClr>
                </a:solidFill>
              </a:rPr>
              <a:t>The poem is set in the sea off Florida.</a:t>
            </a:r>
            <a:endParaRPr lang="ar-SA" dirty="0">
              <a:solidFill>
                <a:schemeClr val="bg1">
                  <a:lumMod val="8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071522"/>
            <a:ext cx="8229600" cy="5072122"/>
          </a:xfrm>
        </p:spPr>
        <p:txBody>
          <a:bodyPr>
            <a:normAutofit/>
          </a:bodyPr>
          <a:lstStyle/>
          <a:p>
            <a:pPr algn="l" rtl="0"/>
            <a:r>
              <a:rPr lang="en-US" dirty="0" smtClean="0">
                <a:solidFill>
                  <a:schemeClr val="bg1">
                    <a:lumMod val="85000"/>
                  </a:schemeClr>
                </a:solidFill>
              </a:rPr>
              <a:t>In the first four lines, Bishop stated how she caught a huge fish and stared at it beside her boat. She didn’t haul the fish into her boat. Bishop noticed her hook in the fish’s mouth.</a:t>
            </a:r>
          </a:p>
          <a:p>
            <a:pPr algn="l" rtl="0"/>
            <a:r>
              <a:rPr lang="en-US" dirty="0" smtClean="0">
                <a:solidFill>
                  <a:schemeClr val="bg1">
                    <a:lumMod val="85000"/>
                  </a:schemeClr>
                </a:solidFill>
              </a:rPr>
              <a:t>In lines (5-6) Bishop noted that the fish was unusual because it did not resist: ‘he didn’t fight’. This fact should put a question into the reader’s mind: ‘Why did the fish surrender so tamely?’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857232"/>
            <a:ext cx="8229600" cy="5643602"/>
          </a:xfrm>
        </p:spPr>
        <p:txBody>
          <a:bodyPr>
            <a:normAutofit/>
          </a:bodyPr>
          <a:lstStyle/>
          <a:p>
            <a:pPr algn="l" rtl="0"/>
            <a:r>
              <a:rPr lang="en-US" dirty="0" smtClean="0">
                <a:solidFill>
                  <a:schemeClr val="bg1">
                    <a:lumMod val="85000"/>
                  </a:schemeClr>
                </a:solidFill>
              </a:rPr>
              <a:t>From line (7-9) she described how the fish looked as he hung beside the boat:</a:t>
            </a:r>
            <a:br>
              <a:rPr lang="en-US" dirty="0" smtClean="0">
                <a:solidFill>
                  <a:schemeClr val="bg1">
                    <a:lumMod val="85000"/>
                  </a:schemeClr>
                </a:solidFill>
              </a:rPr>
            </a:br>
            <a:r>
              <a:rPr lang="en-US" dirty="0" smtClean="0">
                <a:solidFill>
                  <a:schemeClr val="bg1">
                    <a:lumMod val="85000"/>
                  </a:schemeClr>
                </a:solidFill>
              </a:rPr>
              <a:t>The fish was heavy, had injuries from previous fights, seemed holy [‘venerable’] to her and was not attractive to the eye [‘homely’].</a:t>
            </a:r>
          </a:p>
          <a:p>
            <a:pPr algn="l" rtl="0"/>
            <a:r>
              <a:rPr lang="en-US" dirty="0" smtClean="0">
                <a:solidFill>
                  <a:schemeClr val="bg1">
                    <a:lumMod val="85000"/>
                  </a:schemeClr>
                </a:solidFill>
              </a:rPr>
              <a:t>Bishop described the fish’s skin or scales from line (10 -21)</a:t>
            </a:r>
            <a:br>
              <a:rPr lang="en-US" dirty="0" smtClean="0">
                <a:solidFill>
                  <a:schemeClr val="bg1">
                    <a:lumMod val="85000"/>
                  </a:schemeClr>
                </a:solidFill>
              </a:rPr>
            </a:br>
            <a:r>
              <a:rPr lang="en-US" dirty="0" smtClean="0">
                <a:solidFill>
                  <a:schemeClr val="bg1">
                    <a:lumMod val="85000"/>
                  </a:schemeClr>
                </a:solidFill>
              </a:rPr>
              <a:t>It was brown. It reminded Bishop of old wallpaper. The skin had peeled in places and it had a flowery pattern.</a:t>
            </a:r>
            <a:endParaRPr lang="ar-SA" dirty="0">
              <a:solidFill>
                <a:schemeClr val="bg1">
                  <a:lumMod val="8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29600" cy="5786478"/>
          </a:xfrm>
        </p:spPr>
        <p:txBody>
          <a:bodyPr>
            <a:normAutofit/>
          </a:bodyPr>
          <a:lstStyle/>
          <a:p>
            <a:pPr algn="l" rtl="0"/>
            <a:r>
              <a:rPr lang="en-US" dirty="0" smtClean="0">
                <a:solidFill>
                  <a:schemeClr val="bg1">
                    <a:lumMod val="85000"/>
                  </a:schemeClr>
                </a:solidFill>
              </a:rPr>
              <a:t>From lines (22-26) Bishop described the sharp gills of the fish. She stated that they were bloody. The air was ‘terrible’ to the fish. The air caused its gills to  bleed.</a:t>
            </a:r>
          </a:p>
          <a:p>
            <a:pPr algn="l" rtl="0"/>
            <a:r>
              <a:rPr lang="en-US" dirty="0" smtClean="0">
                <a:solidFill>
                  <a:schemeClr val="bg1">
                    <a:lumMod val="85000"/>
                  </a:schemeClr>
                </a:solidFill>
              </a:rPr>
              <a:t>From lines (27-33) Bishop imagined what the inside of the fish would look like if she cut it up.</a:t>
            </a:r>
          </a:p>
          <a:p>
            <a:pPr algn="l" rtl="0"/>
            <a:r>
              <a:rPr lang="en-US" dirty="0" smtClean="0">
                <a:solidFill>
                  <a:schemeClr val="bg1">
                    <a:lumMod val="85000"/>
                  </a:schemeClr>
                </a:solidFill>
              </a:rPr>
              <a:t>From lines (34-44) Bishop described the eyes of the fish. She compares the fish’s eyes to her own. This comparison shows that she was beginning to see the fish in human terms.</a:t>
            </a:r>
            <a:endParaRPr lang="ar-SA" dirty="0">
              <a:solidFill>
                <a:schemeClr val="bg1">
                  <a:lumMod val="8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143932" cy="6072230"/>
          </a:xfrm>
        </p:spPr>
        <p:txBody>
          <a:bodyPr>
            <a:normAutofit lnSpcReduction="10000"/>
          </a:bodyPr>
          <a:lstStyle/>
          <a:p>
            <a:pPr algn="l" rtl="0"/>
            <a:r>
              <a:rPr lang="en-US" dirty="0" smtClean="0">
                <a:solidFill>
                  <a:schemeClr val="bg1">
                    <a:lumMod val="75000"/>
                  </a:schemeClr>
                </a:solidFill>
              </a:rPr>
              <a:t>From line (45-64) Bishop described the mouth of the fish, with old broken fish lines stuck in it. The fish looked cross or ‘sullen’. Its lip was like a weapon. On this lip, you could see ‘five old pieces of fish line’. Bishop </a:t>
            </a:r>
            <a:r>
              <a:rPr lang="en-US" dirty="0" smtClean="0">
                <a:solidFill>
                  <a:schemeClr val="bg1">
                    <a:lumMod val="85000"/>
                  </a:schemeClr>
                </a:solidFill>
              </a:rPr>
              <a:t>described</a:t>
            </a:r>
            <a:r>
              <a:rPr lang="en-US" dirty="0" smtClean="0">
                <a:solidFill>
                  <a:schemeClr val="bg1">
                    <a:lumMod val="75000"/>
                  </a:schemeClr>
                </a:solidFill>
              </a:rPr>
              <a:t> the different fish lines in detail.</a:t>
            </a:r>
            <a:br>
              <a:rPr lang="en-US" dirty="0" smtClean="0">
                <a:solidFill>
                  <a:schemeClr val="bg1">
                    <a:lumMod val="75000"/>
                  </a:schemeClr>
                </a:solidFill>
              </a:rPr>
            </a:br>
            <a:r>
              <a:rPr lang="en-US" dirty="0" smtClean="0">
                <a:solidFill>
                  <a:schemeClr val="bg1">
                    <a:lumMod val="75000"/>
                  </a:schemeClr>
                </a:solidFill>
              </a:rPr>
              <a:t>-She then compared these lines to war medals. These fish lines were like the beard of a wise old man.</a:t>
            </a:r>
          </a:p>
          <a:p>
            <a:pPr algn="l" rtl="0"/>
            <a:r>
              <a:rPr lang="en-US" dirty="0" smtClean="0">
                <a:solidFill>
                  <a:schemeClr val="bg1">
                    <a:lumMod val="75000"/>
                  </a:schemeClr>
                </a:solidFill>
              </a:rPr>
              <a:t>From line sixty-five until the end of the poem, Bishop went into a stare. She saw the oily </a:t>
            </a:r>
            <a:r>
              <a:rPr lang="en-US" dirty="0" err="1" smtClean="0">
                <a:solidFill>
                  <a:schemeClr val="bg1">
                    <a:lumMod val="75000"/>
                  </a:schemeClr>
                </a:solidFill>
              </a:rPr>
              <a:t>colours</a:t>
            </a:r>
            <a:r>
              <a:rPr lang="en-US" dirty="0" smtClean="0">
                <a:solidFill>
                  <a:schemeClr val="bg1">
                    <a:lumMod val="75000"/>
                  </a:schemeClr>
                </a:solidFill>
              </a:rPr>
              <a:t> on the bilge water of the boat as a rainbow. She felt proud</a:t>
            </a:r>
            <a:r>
              <a:rPr lang="en-US" dirty="0">
                <a:solidFill>
                  <a:schemeClr val="bg1">
                    <a:lumMod val="75000"/>
                  </a:schemeClr>
                </a:solidFill>
              </a:rPr>
              <a:t>.</a:t>
            </a:r>
            <a:endParaRPr lang="ar-SA" dirty="0" smtClean="0">
              <a:solidFill>
                <a:schemeClr val="bg1">
                  <a:lumMod val="75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506</Words>
  <Application>Microsoft Office PowerPoint</Application>
  <PresentationFormat>On-screen Show (4:3)</PresentationFormat>
  <Paragraphs>63</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The fish</vt:lpstr>
      <vt:lpstr>Slide 3</vt:lpstr>
      <vt:lpstr>Elizabeth Bishop [1911-1979] Relevant Background</vt:lpstr>
      <vt:lpstr>The summary</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ohd</dc:creator>
  <cp:lastModifiedBy>shadow44</cp:lastModifiedBy>
  <cp:revision>12</cp:revision>
  <dcterms:created xsi:type="dcterms:W3CDTF">2010-05-16T20:16:40Z</dcterms:created>
  <dcterms:modified xsi:type="dcterms:W3CDTF">2010-05-29T21:28:04Z</dcterms:modified>
</cp:coreProperties>
</file>